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6"/>
  </p:normalViewPr>
  <p:slideViewPr>
    <p:cSldViewPr>
      <p:cViewPr varScale="1">
        <p:scale>
          <a:sx n="88" d="100"/>
          <a:sy n="88" d="100"/>
        </p:scale>
        <p:origin x="176" y="4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65398" y="609676"/>
            <a:ext cx="506120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871474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59661"/>
            <a:ext cx="10295890" cy="424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645C-48F0-25B1-630E-A890AA392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54" y="1981200"/>
            <a:ext cx="4724400" cy="2339102"/>
          </a:xfrm>
        </p:spPr>
        <p:txBody>
          <a:bodyPr/>
          <a:lstStyle/>
          <a:p>
            <a:r>
              <a:rPr lang="en-US" sz="3200" dirty="0"/>
              <a:t>Weeks 15</a:t>
            </a:r>
            <a:br>
              <a:rPr lang="en-US" sz="3200" dirty="0"/>
            </a:br>
            <a:br>
              <a:rPr lang="en-US" sz="3200" dirty="0"/>
            </a:br>
            <a:r>
              <a:rPr lang="en-AU" dirty="0"/>
              <a:t>Fundamental</a:t>
            </a:r>
            <a:r>
              <a:rPr lang="en-AU" spc="-95" dirty="0"/>
              <a:t> </a:t>
            </a:r>
            <a:r>
              <a:rPr lang="en-AU" dirty="0"/>
              <a:t>Cloud</a:t>
            </a:r>
            <a:r>
              <a:rPr lang="en-AU" spc="-120" dirty="0"/>
              <a:t> </a:t>
            </a:r>
            <a:r>
              <a:rPr lang="en-AU" spc="-10" dirty="0"/>
              <a:t>Security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C9835-741E-BE8A-F2A4-5483F877F53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362200" y="4876800"/>
            <a:ext cx="8534400" cy="615553"/>
          </a:xfrm>
        </p:spPr>
        <p:txBody>
          <a:bodyPr/>
          <a:lstStyle/>
          <a:p>
            <a:pPr marL="0" rtl="0"/>
            <a:r>
              <a:rPr lang="en-US" sz="2000" dirty="0"/>
              <a:t>Dr. Rafiullah Khan </a:t>
            </a:r>
          </a:p>
          <a:p>
            <a:pPr marL="0" rtl="0"/>
            <a:r>
              <a:rPr lang="en-US" sz="2000" dirty="0"/>
              <a:t>ICS/IT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B9DF1-E37B-55C0-1D1A-1DD7782B9528}"/>
              </a:ext>
            </a:extLst>
          </p:cNvPr>
          <p:cNvSpPr txBox="1"/>
          <p:nvPr/>
        </p:nvSpPr>
        <p:spPr>
          <a:xfrm>
            <a:off x="1676400" y="685800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Cloud Computing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2F0C9-6406-B1BE-03B7-C6315BE958EC}"/>
              </a:ext>
            </a:extLst>
          </p:cNvPr>
          <p:cNvSpPr txBox="1"/>
          <p:nvPr/>
        </p:nvSpPr>
        <p:spPr>
          <a:xfrm>
            <a:off x="163163" y="6172200"/>
            <a:ext cx="6099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rtl="0"/>
            <a:r>
              <a:rPr lang="en-US" sz="1400" dirty="0">
                <a:solidFill>
                  <a:srgbClr val="FF0000"/>
                </a:solidFill>
              </a:rPr>
              <a:t>https://rafiyz.github.io/courses/CloudComp/cloud.htm</a:t>
            </a:r>
          </a:p>
        </p:txBody>
      </p:sp>
      <p:pic>
        <p:nvPicPr>
          <p:cNvPr id="1026" name="Picture 2" descr="Security Maisters' Casb Solution Help Organizations - Cloud Computing -  Free Transparent PNG Clipart Images Download">
            <a:extLst>
              <a:ext uri="{FF2B5EF4-FFF2-40B4-BE49-F238E27FC236}">
                <a16:creationId xmlns:a16="http://schemas.microsoft.com/office/drawing/2014/main" id="{B38F2270-C9BB-D5EA-DEDF-BB2B36AE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93" y="0"/>
            <a:ext cx="847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5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240645" cy="378015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029" marR="236854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Security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Controls: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countermeasures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prevent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respond 	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threats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reduce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avoid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risk.</a:t>
            </a:r>
            <a:endParaRPr sz="2800">
              <a:latin typeface="Calibri"/>
              <a:cs typeface="Calibri"/>
            </a:endParaRPr>
          </a:p>
          <a:p>
            <a:pPr marL="240029" marR="282575" indent="-227329">
              <a:lnSpc>
                <a:spcPct val="90000"/>
              </a:lnSpc>
              <a:spcBef>
                <a:spcPts val="9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Security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Mechanisms: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Countermeasures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typically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described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terms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mechanisms,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components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comprising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	</a:t>
            </a:r>
            <a:r>
              <a:rPr sz="2800" spc="-10" dirty="0">
                <a:latin typeface="Calibri"/>
                <a:cs typeface="Calibri"/>
              </a:rPr>
              <a:t>defensive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framework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protects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information,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spc="-10" dirty="0">
                <a:latin typeface="Calibri"/>
                <a:cs typeface="Calibri"/>
              </a:rPr>
              <a:t>services.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882900" algn="l"/>
              </a:tabLst>
            </a:pPr>
            <a:r>
              <a:rPr sz="2800" b="1" dirty="0">
                <a:latin typeface="Calibri"/>
                <a:cs typeface="Calibri"/>
              </a:rPr>
              <a:t>Security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Policies: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policy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establishes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rules 	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regulations.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Often,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policies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will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further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these 	</a:t>
            </a:r>
            <a:r>
              <a:rPr sz="2800" dirty="0">
                <a:latin typeface="Calibri"/>
                <a:cs typeface="Calibri"/>
              </a:rPr>
              <a:t>rules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regulations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implemented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enforced.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Support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Improving</a:t>
            </a:r>
            <a:r>
              <a:rPr spc="-55" dirty="0"/>
              <a:t> </a:t>
            </a:r>
            <a:r>
              <a:rPr spc="-10" dirty="0"/>
              <a:t>Security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2067" y="2238755"/>
            <a:ext cx="4771644" cy="35250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24910">
              <a:lnSpc>
                <a:spcPct val="100000"/>
              </a:lnSpc>
              <a:spcBef>
                <a:spcPts val="105"/>
              </a:spcBef>
            </a:pPr>
            <a:r>
              <a:rPr dirty="0"/>
              <a:t>Threat</a:t>
            </a:r>
            <a:r>
              <a:rPr spc="-135" dirty="0"/>
              <a:t> </a:t>
            </a:r>
            <a:r>
              <a:rPr spc="-20" dirty="0"/>
              <a:t>Agent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3649"/>
            <a:ext cx="2936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Threat</a:t>
            </a:r>
            <a:r>
              <a:rPr spc="-120" dirty="0"/>
              <a:t> </a:t>
            </a:r>
            <a:r>
              <a:rPr spc="-20" dirty="0"/>
              <a:t>Agent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26007"/>
            <a:ext cx="4663440" cy="3269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threat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entity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that 	</a:t>
            </a:r>
            <a:r>
              <a:rPr sz="2800" dirty="0">
                <a:latin typeface="Calibri"/>
                <a:cs typeface="Calibri"/>
              </a:rPr>
              <a:t>poses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threat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because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 	</a:t>
            </a:r>
            <a:r>
              <a:rPr sz="2800" dirty="0">
                <a:latin typeface="Calibri"/>
                <a:cs typeface="Calibri"/>
              </a:rPr>
              <a:t>capable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carrying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 	</a:t>
            </a:r>
            <a:r>
              <a:rPr sz="2800" spc="-10" dirty="0">
                <a:latin typeface="Calibri"/>
                <a:cs typeface="Calibri"/>
              </a:rPr>
              <a:t>attack.</a:t>
            </a:r>
            <a:endParaRPr sz="2800">
              <a:latin typeface="Calibri"/>
              <a:cs typeface="Calibri"/>
            </a:endParaRPr>
          </a:p>
          <a:p>
            <a:pPr marL="240029" marR="342900" indent="-227329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threats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can 	</a:t>
            </a:r>
            <a:r>
              <a:rPr sz="2800" dirty="0">
                <a:latin typeface="Calibri"/>
                <a:cs typeface="Calibri"/>
              </a:rPr>
              <a:t>originate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either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internally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	</a:t>
            </a:r>
            <a:r>
              <a:rPr sz="2800" spc="-20" dirty="0">
                <a:latin typeface="Calibri"/>
                <a:cs typeface="Calibri"/>
              </a:rPr>
              <a:t>externally,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humans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	</a:t>
            </a:r>
            <a:r>
              <a:rPr sz="2800" dirty="0">
                <a:latin typeface="Calibri"/>
                <a:cs typeface="Calibri"/>
              </a:rPr>
              <a:t>software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8171" y="762000"/>
            <a:ext cx="6155435" cy="50022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03669" y="5838545"/>
            <a:ext cx="5193665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20"/>
              </a:spcBef>
            </a:pPr>
            <a:r>
              <a:rPr sz="1800" dirty="0">
                <a:latin typeface="Arial MT"/>
                <a:cs typeface="Arial MT"/>
              </a:rPr>
              <a:t>How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security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policies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security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mechanisms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are </a:t>
            </a:r>
            <a:r>
              <a:rPr sz="1800" dirty="0">
                <a:latin typeface="Arial MT"/>
                <a:cs typeface="Arial MT"/>
              </a:rPr>
              <a:t>used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counter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threats,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vulnerabilities,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risks </a:t>
            </a:r>
            <a:r>
              <a:rPr sz="1800" dirty="0">
                <a:latin typeface="Arial MT"/>
                <a:cs typeface="Arial MT"/>
              </a:rPr>
              <a:t>caused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threat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agents.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Anonymous</a:t>
            </a:r>
            <a:r>
              <a:rPr spc="-95" dirty="0"/>
              <a:t> </a:t>
            </a:r>
            <a:r>
              <a:rPr spc="-40" dirty="0"/>
              <a:t>Attacker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674860" cy="173291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non-</a:t>
            </a:r>
            <a:r>
              <a:rPr sz="2800" dirty="0">
                <a:latin typeface="Calibri"/>
                <a:cs typeface="Calibri"/>
              </a:rPr>
              <a:t>trusted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without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permissions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spc="-10" dirty="0">
                <a:latin typeface="Calibri"/>
                <a:cs typeface="Calibri"/>
              </a:rPr>
              <a:t>cloud.</a:t>
            </a:r>
            <a:endParaRPr sz="2800">
              <a:latin typeface="Calibri"/>
              <a:cs typeface="Calibri"/>
            </a:endParaRPr>
          </a:p>
          <a:p>
            <a:pPr marL="240029" marR="270510" indent="-227329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typically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external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software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launches 	</a:t>
            </a:r>
            <a:r>
              <a:rPr sz="2800" spc="-20" dirty="0">
                <a:latin typeface="Calibri"/>
                <a:cs typeface="Calibri"/>
              </a:rPr>
              <a:t>network-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attacks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Malicious</a:t>
            </a:r>
            <a:r>
              <a:rPr spc="-20" dirty="0"/>
              <a:t> </a:t>
            </a:r>
            <a:r>
              <a:rPr dirty="0"/>
              <a:t>Service</a:t>
            </a:r>
            <a:r>
              <a:rPr spc="-25" dirty="0"/>
              <a:t> </a:t>
            </a:r>
            <a:r>
              <a:rPr spc="-10" dirty="0"/>
              <a:t>Agent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71455" cy="26276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malicious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intercept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forward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network 	</a:t>
            </a:r>
            <a:r>
              <a:rPr sz="2800" dirty="0">
                <a:latin typeface="Calibri"/>
                <a:cs typeface="Calibri"/>
              </a:rPr>
              <a:t>traffic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flows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cloud.</a:t>
            </a:r>
            <a:endParaRPr sz="2800">
              <a:latin typeface="Calibri"/>
              <a:cs typeface="Calibri"/>
            </a:endParaRPr>
          </a:p>
          <a:p>
            <a:pPr marL="240029" marR="313690" indent="-227329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typically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pretending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	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compromised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malicious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logic.</a:t>
            </a:r>
            <a:endParaRPr sz="2800">
              <a:latin typeface="Calibri"/>
              <a:cs typeface="Calibri"/>
            </a:endParaRPr>
          </a:p>
          <a:p>
            <a:pPr marL="240029" marR="562610" indent="-227329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exist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external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program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able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remotely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intercept 	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potentially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corrupt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message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contents.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Trusted</a:t>
            </a:r>
            <a:r>
              <a:rPr spc="-190" dirty="0"/>
              <a:t> </a:t>
            </a:r>
            <a:r>
              <a:rPr spc="-40" dirty="0"/>
              <a:t>Attacker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802495" cy="40747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131445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shares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environment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cloud 	</a:t>
            </a: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attempts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exploit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legitimate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credentials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target 	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providers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tenants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whom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	</a:t>
            </a:r>
            <a:r>
              <a:rPr sz="2800" spc="-10" dirty="0">
                <a:latin typeface="Calibri"/>
                <a:cs typeface="Calibri"/>
              </a:rPr>
              <a:t>resources.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Trusted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attackers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(also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known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malicious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tenants)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cloud- 	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wide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range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exploitations,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including</a:t>
            </a:r>
            <a:endParaRPr sz="28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hacking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authentication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processes,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breaking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encryption,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spamming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e-</a:t>
            </a:r>
            <a:r>
              <a:rPr sz="2400" dirty="0">
                <a:latin typeface="Calibri"/>
                <a:cs typeface="Calibri"/>
              </a:rPr>
              <a:t>mail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accounts,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launch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attacks,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campaigns.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Malicious </a:t>
            </a:r>
            <a:r>
              <a:rPr spc="-10" dirty="0"/>
              <a:t>Insider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00823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Malicious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insiders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human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threat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behalf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relation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provider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dirty="0"/>
              <a:t>Cloud</a:t>
            </a:r>
            <a:r>
              <a:rPr spc="-20" dirty="0"/>
              <a:t> </a:t>
            </a:r>
            <a:r>
              <a:rPr dirty="0"/>
              <a:t>Security</a:t>
            </a:r>
            <a:r>
              <a:rPr spc="-5" dirty="0"/>
              <a:t> </a:t>
            </a:r>
            <a:r>
              <a:rPr spc="-10" dirty="0"/>
              <a:t>Threats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115550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4"/>
              </a:spcBef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introduces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several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common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threats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vulnerabilities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cloud-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environments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describes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roles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the </a:t>
            </a:r>
            <a:r>
              <a:rPr sz="2800" b="1" spc="-20" dirty="0">
                <a:latin typeface="Calibri"/>
                <a:cs typeface="Calibri"/>
              </a:rPr>
              <a:t>aforementioned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threat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agents.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9221"/>
            <a:ext cx="47859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Traffic</a:t>
            </a:r>
            <a:r>
              <a:rPr spc="-190" dirty="0"/>
              <a:t> </a:t>
            </a:r>
            <a:r>
              <a:rPr spc="-10" dirty="0"/>
              <a:t>Eavesdropping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92098"/>
            <a:ext cx="5495290" cy="51898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occurs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being 	</a:t>
            </a:r>
            <a:r>
              <a:rPr sz="2800" spc="-20" dirty="0">
                <a:latin typeface="Calibri"/>
                <a:cs typeface="Calibri"/>
              </a:rPr>
              <a:t>transferred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cloud 	</a:t>
            </a:r>
            <a:r>
              <a:rPr sz="2800" dirty="0">
                <a:latin typeface="Calibri"/>
                <a:cs typeface="Calibri"/>
              </a:rPr>
              <a:t>(usually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provider)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passively 	</a:t>
            </a:r>
            <a:r>
              <a:rPr sz="2800" b="1" spc="-20" dirty="0">
                <a:latin typeface="Calibri"/>
                <a:cs typeface="Calibri"/>
              </a:rPr>
              <a:t>intercepted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malicious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service 	</a:t>
            </a:r>
            <a:r>
              <a:rPr sz="2800" b="1" dirty="0">
                <a:latin typeface="Calibri"/>
                <a:cs typeface="Calibri"/>
              </a:rPr>
              <a:t>agent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illegitimate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information 	</a:t>
            </a:r>
            <a:r>
              <a:rPr sz="2800" dirty="0">
                <a:latin typeface="Calibri"/>
                <a:cs typeface="Calibri"/>
              </a:rPr>
              <a:t>gathering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purposes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029" marR="294005" indent="-227329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attack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directly 	</a:t>
            </a:r>
            <a:r>
              <a:rPr sz="2800" dirty="0">
                <a:latin typeface="Calibri"/>
                <a:cs typeface="Calibri"/>
              </a:rPr>
              <a:t>compromise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confidentiality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possibly,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spc="-10" dirty="0">
                <a:latin typeface="Calibri"/>
                <a:cs typeface="Calibri"/>
              </a:rPr>
              <a:t>confidentiality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relationship 	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provider.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172" y="1435608"/>
            <a:ext cx="5393054" cy="29361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60895" y="4565142"/>
            <a:ext cx="53651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externally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positioned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malicious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agent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carries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traffic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eavesdropping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attack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intercepting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message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cloud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consumer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cloud </a:t>
            </a:r>
            <a:r>
              <a:rPr sz="1800" dirty="0">
                <a:latin typeface="Calibri"/>
                <a:cs typeface="Calibri"/>
              </a:rPr>
              <a:t>service.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agent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unauthorized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copy</a:t>
            </a:r>
            <a:r>
              <a:rPr sz="1800" spc="-25" dirty="0">
                <a:latin typeface="Calibri"/>
                <a:cs typeface="Calibri"/>
              </a:rPr>
              <a:t> 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message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along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cloud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Outline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3913504" cy="15614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terms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concepts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Threat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Agents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Threats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7962"/>
            <a:ext cx="5208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Malicious</a:t>
            </a:r>
            <a:r>
              <a:rPr spc="-155" dirty="0"/>
              <a:t> </a:t>
            </a:r>
            <a:r>
              <a:rPr spc="-10" dirty="0"/>
              <a:t>Intermediary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8301" y="1169619"/>
            <a:ext cx="10163810" cy="1945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marR="586105" indent="-227329">
              <a:lnSpc>
                <a:spcPct val="8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arises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messages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intercepted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altered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malicious 	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agent,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thereby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potentially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compromising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message’s 	confidentiality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and/or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integrity.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2690"/>
              </a:lnSpc>
              <a:spcBef>
                <a:spcPts val="969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insert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harmful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message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before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forwarding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	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destination.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8596" y="2900172"/>
            <a:ext cx="6637020" cy="31125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2414" y="6030264"/>
            <a:ext cx="7541259" cy="661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1905" algn="ctr">
              <a:lnSpc>
                <a:spcPct val="98900"/>
              </a:lnSpc>
              <a:spcBef>
                <a:spcPts val="120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malicious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service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agent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intercepts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modifies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message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cloud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service </a:t>
            </a:r>
            <a:r>
              <a:rPr sz="1400" dirty="0">
                <a:latin typeface="Arial MT"/>
                <a:cs typeface="Arial MT"/>
              </a:rPr>
              <a:t>consumer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cloud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service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(not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shown)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being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hosted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virtual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server.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Because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harmful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data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packaged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message,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the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virtual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server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compromised.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2892"/>
            <a:ext cx="37706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Denial</a:t>
            </a:r>
            <a:r>
              <a:rPr spc="-4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19555"/>
            <a:ext cx="10261600" cy="40709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029" marR="497840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objective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denial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(DoS)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attack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overload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	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cannot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function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properly.</a:t>
            </a:r>
            <a:endParaRPr sz="2800">
              <a:latin typeface="Calibri"/>
              <a:cs typeface="Calibri"/>
            </a:endParaRPr>
          </a:p>
          <a:p>
            <a:pPr marL="240029" marR="669290" indent="-227329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attack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commonly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launched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following 	ways:</a:t>
            </a:r>
            <a:endParaRPr sz="2800">
              <a:latin typeface="Calibri"/>
              <a:cs typeface="Calibri"/>
            </a:endParaRPr>
          </a:p>
          <a:p>
            <a:pPr marL="697230" marR="1078865" lvl="1" indent="-227329">
              <a:lnSpc>
                <a:spcPts val="2590"/>
              </a:lnSpc>
              <a:spcBef>
                <a:spcPts val="52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workload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cloud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artificially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imitation 	</a:t>
            </a:r>
            <a:r>
              <a:rPr sz="2400" dirty="0">
                <a:latin typeface="Calibri"/>
                <a:cs typeface="Calibri"/>
              </a:rPr>
              <a:t>messages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repeated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communication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requests.</a:t>
            </a:r>
            <a:endParaRPr sz="2400">
              <a:latin typeface="Calibri"/>
              <a:cs typeface="Calibri"/>
            </a:endParaRPr>
          </a:p>
          <a:p>
            <a:pPr marL="697230" marR="756285" lvl="1" indent="-227329">
              <a:lnSpc>
                <a:spcPts val="2590"/>
              </a:lnSpc>
              <a:spcBef>
                <a:spcPts val="50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overloaded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traffic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responsiveness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	</a:t>
            </a:r>
            <a:r>
              <a:rPr sz="2400" dirty="0">
                <a:latin typeface="Calibri"/>
                <a:cs typeface="Calibri"/>
              </a:rPr>
              <a:t>cripple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performance.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requests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sent,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	</a:t>
            </a:r>
            <a:r>
              <a:rPr sz="2800" dirty="0">
                <a:latin typeface="Calibri"/>
                <a:cs typeface="Calibri"/>
              </a:rPr>
              <a:t>consume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excessive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memory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processing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9572" y="291070"/>
            <a:ext cx="7544143" cy="61711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Insufficient</a:t>
            </a:r>
            <a:r>
              <a:rPr spc="-155" dirty="0"/>
              <a:t> </a:t>
            </a:r>
            <a:r>
              <a:rPr spc="-10" dirty="0"/>
              <a:t>Authorization</a:t>
            </a:r>
            <a:r>
              <a:rPr spc="-140" dirty="0"/>
              <a:t> </a:t>
            </a:r>
            <a:r>
              <a:rPr spc="-10" dirty="0"/>
              <a:t>Attack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895840" cy="25012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occurs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granted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attacker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erroneously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too 	</a:t>
            </a:r>
            <a:r>
              <a:rPr sz="2800" spc="-20" dirty="0">
                <a:latin typeface="Calibri"/>
                <a:cs typeface="Calibri"/>
              </a:rPr>
              <a:t>broadly,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resulting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attacker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getting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resources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that 	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normally </a:t>
            </a:r>
            <a:r>
              <a:rPr sz="2800" spc="-10" dirty="0">
                <a:latin typeface="Calibri"/>
                <a:cs typeface="Calibri"/>
              </a:rPr>
              <a:t>protected.</a:t>
            </a:r>
            <a:endParaRPr sz="2800">
              <a:latin typeface="Calibri"/>
              <a:cs typeface="Calibri"/>
            </a:endParaRPr>
          </a:p>
          <a:p>
            <a:pPr marL="240029" marR="83185" indent="-227329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often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result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attacker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gaining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	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implemented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under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assumption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they 	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trusted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programs.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6572" y="781812"/>
            <a:ext cx="7466472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7464"/>
            <a:ext cx="513461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0" dirty="0"/>
              <a:t>Weak</a:t>
            </a:r>
            <a:r>
              <a:rPr sz="3600" spc="-190" dirty="0"/>
              <a:t> </a:t>
            </a:r>
            <a:r>
              <a:rPr sz="3600" spc="-10" dirty="0"/>
              <a:t>Authentication</a:t>
            </a:r>
            <a:r>
              <a:rPr sz="3600" spc="-170" dirty="0"/>
              <a:t> </a:t>
            </a:r>
            <a:r>
              <a:rPr sz="3600" spc="-10" dirty="0"/>
              <a:t>Attack </a:t>
            </a:r>
            <a:r>
              <a:rPr sz="3600" dirty="0"/>
              <a:t>(Insufficient</a:t>
            </a:r>
            <a:r>
              <a:rPr sz="3600" spc="-175" dirty="0"/>
              <a:t> </a:t>
            </a:r>
            <a:r>
              <a:rPr sz="3600" spc="-10" dirty="0"/>
              <a:t>Authorization)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587246"/>
            <a:ext cx="4938395" cy="40373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029" marR="142240" indent="-227329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weak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authentication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attack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can 	</a:t>
            </a:r>
            <a:r>
              <a:rPr sz="2800" dirty="0">
                <a:latin typeface="Calibri"/>
                <a:cs typeface="Calibri"/>
              </a:rPr>
              <a:t>result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weak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passwords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 	</a:t>
            </a:r>
            <a:r>
              <a:rPr sz="2800" dirty="0">
                <a:latin typeface="Calibri"/>
                <a:cs typeface="Calibri"/>
              </a:rPr>
              <a:t>shared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accounts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	</a:t>
            </a:r>
            <a:r>
              <a:rPr sz="2800" dirty="0">
                <a:latin typeface="Calibri"/>
                <a:cs typeface="Calibri"/>
              </a:rPr>
              <a:t>protect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Within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environments, 	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attacks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lead 	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significant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impacts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depending 	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range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	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range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those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	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attacker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gains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1904" y="580644"/>
            <a:ext cx="4877164" cy="58662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7962"/>
            <a:ext cx="4529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Virtualization</a:t>
            </a:r>
            <a:r>
              <a:rPr spc="-245" dirty="0"/>
              <a:t> </a:t>
            </a:r>
            <a:r>
              <a:rPr spc="-10" dirty="0"/>
              <a:t>Attack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1150"/>
            <a:ext cx="10558145" cy="165925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1168400" indent="-228600">
              <a:lnSpc>
                <a:spcPct val="701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exploits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vulnerabilities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virtualization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platform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jeopardize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its </a:t>
            </a:r>
            <a:r>
              <a:rPr sz="2600" spc="-20" dirty="0">
                <a:latin typeface="Calibri"/>
                <a:cs typeface="Calibri"/>
              </a:rPr>
              <a:t>confidentiality,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integrity,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and/or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availability.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With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public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single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physical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resource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providing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ct val="70000"/>
              </a:lnSpc>
              <a:spcBef>
                <a:spcPts val="465"/>
              </a:spcBef>
            </a:pPr>
            <a:r>
              <a:rPr sz="2600" spc="-10" dirty="0">
                <a:latin typeface="Calibri"/>
                <a:cs typeface="Calibri"/>
              </a:rPr>
              <a:t>virtualized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resources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multiple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consumers,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such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attack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have </a:t>
            </a:r>
            <a:r>
              <a:rPr sz="2600" dirty="0">
                <a:latin typeface="Calibri"/>
                <a:cs typeface="Calibri"/>
              </a:rPr>
              <a:t>significant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repercussions.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7838" y="3300676"/>
            <a:ext cx="5998167" cy="34521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Overlapping</a:t>
            </a:r>
            <a:r>
              <a:rPr spc="-105" dirty="0"/>
              <a:t> </a:t>
            </a:r>
            <a:r>
              <a:rPr spc="-45" dirty="0"/>
              <a:t>Trust</a:t>
            </a:r>
            <a:r>
              <a:rPr spc="-120" dirty="0"/>
              <a:t> </a:t>
            </a:r>
            <a:r>
              <a:rPr spc="-10" dirty="0"/>
              <a:t>Boundaries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065385" cy="25012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physical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different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cloud 	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consumers,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overlapping 	</a:t>
            </a:r>
            <a:r>
              <a:rPr sz="2800" dirty="0">
                <a:latin typeface="Calibri"/>
                <a:cs typeface="Calibri"/>
              </a:rPr>
              <a:t>trust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boundaries.</a:t>
            </a:r>
            <a:endParaRPr sz="2800">
              <a:latin typeface="Calibri"/>
              <a:cs typeface="Calibri"/>
            </a:endParaRPr>
          </a:p>
          <a:p>
            <a:pPr marL="240029" marR="398145" indent="-227329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Malicious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target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 	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intention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compromising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consumers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	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trust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boundary.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1972" y="519683"/>
            <a:ext cx="7925174" cy="57900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Additional </a:t>
            </a:r>
            <a:r>
              <a:rPr spc="-10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5757"/>
            <a:ext cx="10367645" cy="42919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298450" indent="-228600">
              <a:lnSpc>
                <a:spcPts val="25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consumers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aware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introducing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security </a:t>
            </a:r>
            <a:r>
              <a:rPr sz="2600" dirty="0">
                <a:latin typeface="Calibri"/>
                <a:cs typeface="Calibri"/>
              </a:rPr>
              <a:t>risks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deploying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flawed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cloud-</a:t>
            </a: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solutions.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understanding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how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provider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defines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imposes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proprietary,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possibly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incompatible,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security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policies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critical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forming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assessment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criteria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choosing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provider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vendor.</a:t>
            </a:r>
            <a:endParaRPr sz="2600">
              <a:latin typeface="Calibri"/>
              <a:cs typeface="Calibri"/>
            </a:endParaRPr>
          </a:p>
          <a:p>
            <a:pPr marL="241300" marR="127000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Liability,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indemnity,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blame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potential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security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breaches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be </a:t>
            </a:r>
            <a:r>
              <a:rPr sz="2600" dirty="0">
                <a:latin typeface="Calibri"/>
                <a:cs typeface="Calibri"/>
              </a:rPr>
              <a:t>clearly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defined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mutually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understood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legal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agreements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signed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by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consumers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providers.</a:t>
            </a:r>
            <a:endParaRPr sz="2600">
              <a:latin typeface="Calibri"/>
              <a:cs typeface="Calibri"/>
            </a:endParaRPr>
          </a:p>
          <a:p>
            <a:pPr marL="241300" marR="516255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important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consumers,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subsequent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gaining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an </a:t>
            </a:r>
            <a:r>
              <a:rPr sz="2600" spc="-10" dirty="0">
                <a:latin typeface="Calibri"/>
                <a:cs typeface="Calibri"/>
              </a:rPr>
              <a:t>understanding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potential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security-related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issues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specific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given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environment,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perform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corresponding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assessment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identified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risks.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0920">
              <a:lnSpc>
                <a:spcPct val="100000"/>
              </a:lnSpc>
              <a:spcBef>
                <a:spcPts val="105"/>
              </a:spcBef>
            </a:pPr>
            <a:r>
              <a:rPr dirty="0"/>
              <a:t>Basic</a:t>
            </a:r>
            <a:r>
              <a:rPr spc="-70" dirty="0"/>
              <a:t> </a:t>
            </a:r>
            <a:r>
              <a:rPr spc="-45" dirty="0"/>
              <a:t>Terms</a:t>
            </a:r>
            <a:r>
              <a:rPr spc="-6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Concepts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529" y="2488768"/>
            <a:ext cx="83077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Cloud</a:t>
            </a:r>
            <a:r>
              <a:rPr sz="6000" spc="-315" dirty="0"/>
              <a:t> </a:t>
            </a:r>
            <a:r>
              <a:rPr sz="6000" spc="-20" dirty="0"/>
              <a:t>Security</a:t>
            </a:r>
            <a:r>
              <a:rPr sz="6000" spc="-305" dirty="0"/>
              <a:t> </a:t>
            </a:r>
            <a:r>
              <a:rPr sz="6000" spc="-35" dirty="0"/>
              <a:t>Mechanisms</a:t>
            </a:r>
            <a:endParaRPr sz="6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826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6801"/>
            <a:ext cx="9931400" cy="4086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Encryption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Hashing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Digital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Signature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Identity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Management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(IAM)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Single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Sign-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(SSO)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Cloud-</a:t>
            </a: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Security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Groups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Hardened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Virtual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Server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Images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5"/>
              </a:spcBef>
            </a:pPr>
            <a:r>
              <a:rPr sz="2600" dirty="0">
                <a:latin typeface="Calibri"/>
                <a:cs typeface="Calibri"/>
              </a:rPr>
              <a:t>“This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section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establishes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fundamental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security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mechanisms, </a:t>
            </a:r>
            <a:r>
              <a:rPr sz="2600" dirty="0">
                <a:latin typeface="Calibri"/>
                <a:cs typeface="Calibri"/>
              </a:rPr>
              <a:t>several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which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counter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security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threats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described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sz="2600" spc="-10" dirty="0">
                <a:latin typeface="Calibri"/>
                <a:cs typeface="Calibri"/>
              </a:rPr>
              <a:t>previously”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Encryption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8759"/>
            <a:ext cx="10240645" cy="42760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Data,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default,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coded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readable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format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known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plaintext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241300" marR="417195" indent="-228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0" dirty="0">
                <a:latin typeface="Calibri"/>
                <a:cs typeface="Calibri"/>
              </a:rPr>
              <a:t>Plaintext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vulnerable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unauthorized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potentially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malicious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access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transmitted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over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network,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45"/>
              </a:spcBef>
              <a:buFont typeface="Arial MT"/>
              <a:buChar char="•"/>
            </a:pPr>
            <a:endParaRPr sz="2600">
              <a:latin typeface="Calibri"/>
              <a:cs typeface="Calibri"/>
            </a:endParaRPr>
          </a:p>
          <a:p>
            <a:pPr marL="241300" marR="32384" indent="-228600">
              <a:lnSpc>
                <a:spcPct val="8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encryption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mechanism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digital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coding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dedicated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preserving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confidentiality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integrity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encoding plaintext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into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protected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unreadable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format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25"/>
              </a:spcBef>
              <a:buFont typeface="Arial MT"/>
              <a:buChar char="•"/>
            </a:pP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Encryption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technology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commonly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relies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standardized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algorithm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called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cipher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transform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original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plaintext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encrypted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referred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ciphertext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93189"/>
            <a:ext cx="10356215" cy="429069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46990" indent="-227329" algn="just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When</a:t>
            </a:r>
            <a:r>
              <a:rPr sz="28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encryption</a:t>
            </a:r>
            <a:r>
              <a:rPr sz="28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28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applied</a:t>
            </a:r>
            <a:r>
              <a:rPr sz="28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8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plaintext</a:t>
            </a:r>
            <a:r>
              <a:rPr sz="28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data,</a:t>
            </a:r>
            <a:r>
              <a:rPr sz="28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data</a:t>
            </a:r>
            <a:r>
              <a:rPr sz="28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28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paired</a:t>
            </a:r>
            <a:r>
              <a:rPr sz="28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with</a:t>
            </a:r>
            <a:r>
              <a:rPr sz="2800" spc="-1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252525"/>
                </a:solidFill>
                <a:latin typeface="Calibri"/>
                <a:cs typeface="Calibri"/>
              </a:rPr>
              <a:t>a 	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string</a:t>
            </a:r>
            <a:r>
              <a:rPr sz="28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28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characters</a:t>
            </a:r>
            <a:r>
              <a:rPr sz="28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called</a:t>
            </a:r>
            <a:r>
              <a:rPr sz="28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an</a:t>
            </a:r>
            <a:r>
              <a:rPr sz="28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encryption</a:t>
            </a:r>
            <a:r>
              <a:rPr sz="2800" b="1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key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28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secret</a:t>
            </a:r>
            <a:r>
              <a:rPr sz="28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message</a:t>
            </a:r>
            <a:r>
              <a:rPr sz="28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that</a:t>
            </a:r>
            <a:r>
              <a:rPr sz="28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is 	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established</a:t>
            </a:r>
            <a:r>
              <a:rPr sz="28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by</a:t>
            </a:r>
            <a:r>
              <a:rPr sz="28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sz="28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shared</a:t>
            </a:r>
            <a:r>
              <a:rPr sz="28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among</a:t>
            </a:r>
            <a:r>
              <a:rPr sz="28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authorized</a:t>
            </a:r>
            <a:r>
              <a:rPr sz="2800" spc="-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parties.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ts val="319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  <a:tab pos="917575" algn="l"/>
                <a:tab pos="2654935" algn="l"/>
                <a:tab pos="3303270" algn="l"/>
                <a:tab pos="3664585" algn="l"/>
                <a:tab pos="4493260" algn="l"/>
                <a:tab pos="4938395" algn="l"/>
                <a:tab pos="6208395" algn="l"/>
                <a:tab pos="6840855" algn="l"/>
                <a:tab pos="8486775" algn="l"/>
                <a:tab pos="9296400" algn="l"/>
                <a:tab pos="10003155" algn="l"/>
              </a:tabLst>
            </a:pP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252525"/>
                </a:solidFill>
                <a:latin typeface="Calibri"/>
                <a:cs typeface="Calibri"/>
              </a:rPr>
              <a:t>encryption</a:t>
            </a: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b="1" spc="-25" dirty="0">
                <a:solidFill>
                  <a:srgbClr val="252525"/>
                </a:solidFill>
                <a:latin typeface="Calibri"/>
                <a:cs typeface="Calibri"/>
              </a:rPr>
              <a:t>key</a:t>
            </a: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is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used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252525"/>
                </a:solidFill>
                <a:latin typeface="Calibri"/>
                <a:cs typeface="Calibri"/>
              </a:rPr>
              <a:t>decrypt</a:t>
            </a: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b="1" spc="-25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b="1" spc="-10" dirty="0">
                <a:solidFill>
                  <a:srgbClr val="252525"/>
                </a:solidFill>
                <a:latin typeface="Calibri"/>
                <a:cs typeface="Calibri"/>
              </a:rPr>
              <a:t>ciphertext</a:t>
            </a: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back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spc="-20" dirty="0">
                <a:solidFill>
                  <a:srgbClr val="252525"/>
                </a:solidFill>
                <a:latin typeface="Calibri"/>
                <a:cs typeface="Calibri"/>
              </a:rPr>
              <a:t>into</a:t>
            </a:r>
            <a:r>
              <a:rPr sz="280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2800" spc="-25" dirty="0">
                <a:solidFill>
                  <a:srgbClr val="252525"/>
                </a:solidFill>
                <a:latin typeface="Calibri"/>
                <a:cs typeface="Calibri"/>
              </a:rPr>
              <a:t>its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b="1" dirty="0">
                <a:solidFill>
                  <a:srgbClr val="252525"/>
                </a:solidFill>
                <a:latin typeface="Calibri"/>
                <a:cs typeface="Calibri"/>
              </a:rPr>
              <a:t>original</a:t>
            </a:r>
            <a:r>
              <a:rPr sz="2800" b="1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Calibri"/>
                <a:cs typeface="Calibri"/>
              </a:rPr>
              <a:t>plaintext</a:t>
            </a:r>
            <a:r>
              <a:rPr sz="2800" b="1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Calibri"/>
                <a:cs typeface="Calibri"/>
              </a:rPr>
              <a:t>format</a:t>
            </a:r>
            <a:r>
              <a:rPr sz="2800" spc="-1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2800">
              <a:latin typeface="Calibri"/>
              <a:cs typeface="Calibri"/>
            </a:endParaRPr>
          </a:p>
          <a:p>
            <a:pPr marL="240029" marR="395605" indent="-227329">
              <a:lnSpc>
                <a:spcPts val="302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encryption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help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counter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traffic 	eavesdropping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malicious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intermediary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insufficient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authorization</a:t>
            </a:r>
            <a:r>
              <a:rPr sz="2800" spc="-10" dirty="0">
                <a:latin typeface="Calibri"/>
                <a:cs typeface="Calibri"/>
              </a:rPr>
              <a:t>, 	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overlapping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trust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boundaries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threats.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615170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malicious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agents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attempt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traffic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eavesdropping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are 	</a:t>
            </a:r>
            <a:r>
              <a:rPr sz="2800" dirty="0">
                <a:latin typeface="Calibri"/>
                <a:cs typeface="Calibri"/>
              </a:rPr>
              <a:t>unable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decrypt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messages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transit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	</a:t>
            </a:r>
            <a:r>
              <a:rPr sz="2800" dirty="0">
                <a:latin typeface="Calibri"/>
                <a:cs typeface="Calibri"/>
              </a:rPr>
              <a:t>encryption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key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1867" y="3235451"/>
            <a:ext cx="7991856" cy="26658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12594" y="5952845"/>
            <a:ext cx="806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malicious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service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agent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unable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retrieve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data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encrypted </a:t>
            </a:r>
            <a:r>
              <a:rPr sz="1800" spc="-10" dirty="0">
                <a:latin typeface="Arial MT"/>
                <a:cs typeface="Arial MT"/>
              </a:rPr>
              <a:t>message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Encryption</a:t>
            </a:r>
            <a:r>
              <a:rPr spc="-75" dirty="0"/>
              <a:t> </a:t>
            </a:r>
            <a:r>
              <a:rPr spc="-25" dirty="0"/>
              <a:t>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10339705" cy="29876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dirty="0">
                <a:latin typeface="Calibri"/>
                <a:cs typeface="Calibri"/>
              </a:rPr>
              <a:t>Symmetric</a:t>
            </a:r>
            <a:r>
              <a:rPr sz="2800" b="1" spc="-1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Encryption</a:t>
            </a:r>
            <a:endParaRPr sz="2800">
              <a:latin typeface="Calibri"/>
              <a:cs typeface="Calibri"/>
            </a:endParaRPr>
          </a:p>
          <a:p>
            <a:pPr marL="697230" marR="5080" lvl="1" indent="-227329">
              <a:lnSpc>
                <a:spcPts val="2590"/>
              </a:lnSpc>
              <a:spcBef>
                <a:spcPts val="57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Symmetric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encryption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same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key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encryption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decryption</a:t>
            </a:r>
            <a:r>
              <a:rPr sz="2400" spc="-10" dirty="0">
                <a:latin typeface="Calibri"/>
                <a:cs typeface="Calibri"/>
              </a:rPr>
              <a:t>, 	</a:t>
            </a:r>
            <a:r>
              <a:rPr sz="2400" dirty="0">
                <a:latin typeface="Calibri"/>
                <a:cs typeface="Calibri"/>
              </a:rPr>
              <a:t>both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authorized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shared 	</a:t>
            </a:r>
            <a:r>
              <a:rPr sz="2400" spc="-20" dirty="0">
                <a:latin typeface="Calibri"/>
                <a:cs typeface="Calibri"/>
              </a:rPr>
              <a:t>key.</a:t>
            </a:r>
            <a:endParaRPr sz="2400">
              <a:latin typeface="Calibri"/>
              <a:cs typeface="Calibri"/>
            </a:endParaRPr>
          </a:p>
          <a:p>
            <a:pPr marL="697230" marR="346075" lvl="1" indent="-227329">
              <a:lnSpc>
                <a:spcPts val="2590"/>
              </a:lnSpc>
              <a:spcBef>
                <a:spcPts val="509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Also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secret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cryptography,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messages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encrypted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	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decrypted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key</a:t>
            </a:r>
            <a:endParaRPr sz="2400">
              <a:latin typeface="Calibri"/>
              <a:cs typeface="Calibri"/>
            </a:endParaRPr>
          </a:p>
          <a:p>
            <a:pPr marL="697230" marR="480059" lvl="1" indent="-227329">
              <a:lnSpc>
                <a:spcPts val="2590"/>
              </a:lnSpc>
              <a:spcBef>
                <a:spcPts val="500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Note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symmetrical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encryption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characteristic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non- 	</a:t>
            </a:r>
            <a:r>
              <a:rPr sz="2400" b="1" spc="-10" dirty="0">
                <a:latin typeface="Calibri"/>
                <a:cs typeface="Calibri"/>
              </a:rPr>
              <a:t>repudiation.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36801"/>
            <a:ext cx="10243185" cy="4025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975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Asymmetric</a:t>
            </a:r>
            <a:r>
              <a:rPr sz="2600" b="1" spc="-114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Encryption</a:t>
            </a:r>
            <a:endParaRPr sz="260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645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Asymmetric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encryption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relies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two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different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keys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namely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private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key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public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key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asymmetric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encryption,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private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key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known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its </a:t>
            </a:r>
            <a:r>
              <a:rPr sz="2200" dirty="0">
                <a:latin typeface="Calibri"/>
                <a:cs typeface="Calibri"/>
              </a:rPr>
              <a:t>owner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public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key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commonly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available.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1955"/>
              </a:lnSpc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document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encrypted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private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key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correctly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decrypted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100"/>
              </a:lnSpc>
            </a:pPr>
            <a:r>
              <a:rPr sz="2200" dirty="0">
                <a:latin typeface="Calibri"/>
                <a:cs typeface="Calibri"/>
              </a:rPr>
              <a:t>with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corresponding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public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key.</a:t>
            </a:r>
            <a:endParaRPr sz="2200">
              <a:latin typeface="Calibri"/>
              <a:cs typeface="Calibri"/>
            </a:endParaRPr>
          </a:p>
          <a:p>
            <a:pPr marL="698500" marR="69850" lvl="1" indent="-228600">
              <a:lnSpc>
                <a:spcPct val="70000"/>
              </a:lnSpc>
              <a:spcBef>
                <a:spcPts val="650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spc="-25" dirty="0">
                <a:latin typeface="Calibri"/>
                <a:cs typeface="Calibri"/>
              </a:rPr>
              <a:t>Conversely,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document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encrypted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public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key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decrypted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only </a:t>
            </a:r>
            <a:r>
              <a:rPr sz="2200" dirty="0">
                <a:latin typeface="Calibri"/>
                <a:cs typeface="Calibri"/>
              </a:rPr>
              <a:t>using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private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key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counterpart.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480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1300" marR="718185" indent="-228600">
              <a:lnSpc>
                <a:spcPct val="701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Asymmetric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encryption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almost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always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computationally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slower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than </a:t>
            </a:r>
            <a:r>
              <a:rPr sz="2600" dirty="0">
                <a:latin typeface="Calibri"/>
                <a:cs typeface="Calibri"/>
              </a:rPr>
              <a:t>symmetric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encryption.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7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Private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key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encryption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therefore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offers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integrity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protection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addition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650"/>
              </a:lnSpc>
            </a:pPr>
            <a:r>
              <a:rPr sz="2600" b="1" dirty="0">
                <a:latin typeface="Calibri"/>
                <a:cs typeface="Calibri"/>
              </a:rPr>
              <a:t>authenticity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non-</a:t>
            </a:r>
            <a:r>
              <a:rPr sz="2600" b="1" spc="-10" dirty="0">
                <a:latin typeface="Calibri"/>
                <a:cs typeface="Calibri"/>
              </a:rPr>
              <a:t>repudiation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Hashing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0029" marR="468630" indent="-227329">
              <a:lnSpc>
                <a:spcPct val="7000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/>
              <a:t>The</a:t>
            </a:r>
            <a:r>
              <a:rPr sz="2400" spc="-15" dirty="0"/>
              <a:t> </a:t>
            </a:r>
            <a:r>
              <a:rPr sz="2400" dirty="0"/>
              <a:t>hashing</a:t>
            </a:r>
            <a:r>
              <a:rPr sz="2400" spc="-25" dirty="0"/>
              <a:t> </a:t>
            </a:r>
            <a:r>
              <a:rPr sz="2400" dirty="0"/>
              <a:t>mechanism</a:t>
            </a:r>
            <a:r>
              <a:rPr sz="2400" spc="-45" dirty="0"/>
              <a:t> </a:t>
            </a:r>
            <a:r>
              <a:rPr sz="2400" dirty="0"/>
              <a:t>is</a:t>
            </a:r>
            <a:r>
              <a:rPr sz="2400" spc="-20" dirty="0"/>
              <a:t> </a:t>
            </a:r>
            <a:r>
              <a:rPr sz="2400" dirty="0"/>
              <a:t>used</a:t>
            </a:r>
            <a:r>
              <a:rPr sz="2400" spc="-30" dirty="0"/>
              <a:t> </a:t>
            </a:r>
            <a:r>
              <a:rPr sz="2400" dirty="0"/>
              <a:t>when</a:t>
            </a:r>
            <a:r>
              <a:rPr sz="2400" spc="-25" dirty="0"/>
              <a:t> </a:t>
            </a:r>
            <a:r>
              <a:rPr sz="2400" dirty="0"/>
              <a:t>a</a:t>
            </a:r>
            <a:r>
              <a:rPr sz="2400" spc="-80" dirty="0"/>
              <a:t> </a:t>
            </a:r>
            <a:r>
              <a:rPr sz="2400" b="1" spc="-10" dirty="0">
                <a:latin typeface="Calibri"/>
                <a:cs typeface="Calibri"/>
              </a:rPr>
              <a:t>one-</a:t>
            </a:r>
            <a:r>
              <a:rPr sz="2400" b="1" spc="-45" dirty="0">
                <a:latin typeface="Calibri"/>
                <a:cs typeface="Calibri"/>
              </a:rPr>
              <a:t>way,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non-reversible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/>
              <a:t>form</a:t>
            </a:r>
            <a:r>
              <a:rPr sz="2400" spc="-45" dirty="0"/>
              <a:t> </a:t>
            </a:r>
            <a:r>
              <a:rPr sz="2400" dirty="0"/>
              <a:t>of</a:t>
            </a:r>
            <a:r>
              <a:rPr sz="2400" spc="-25" dirty="0"/>
              <a:t> </a:t>
            </a:r>
            <a:r>
              <a:rPr sz="2400" spc="-20" dirty="0"/>
              <a:t>data 	</a:t>
            </a:r>
            <a:r>
              <a:rPr sz="2400" dirty="0"/>
              <a:t>protection</a:t>
            </a:r>
            <a:r>
              <a:rPr sz="2400" spc="-80" dirty="0"/>
              <a:t> </a:t>
            </a:r>
            <a:r>
              <a:rPr sz="2400" dirty="0"/>
              <a:t>is</a:t>
            </a:r>
            <a:r>
              <a:rPr sz="2400" spc="-80" dirty="0"/>
              <a:t> </a:t>
            </a:r>
            <a:r>
              <a:rPr sz="2400" spc="-10" dirty="0"/>
              <a:t>required.</a:t>
            </a:r>
            <a:endParaRPr sz="2400">
              <a:latin typeface="Calibri"/>
              <a:cs typeface="Calibri"/>
            </a:endParaRPr>
          </a:p>
          <a:p>
            <a:pPr marL="240029" marR="259079" indent="-227329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/>
              <a:t>Once</a:t>
            </a:r>
            <a:r>
              <a:rPr sz="2400" spc="-45" dirty="0"/>
              <a:t> </a:t>
            </a:r>
            <a:r>
              <a:rPr sz="2400" dirty="0"/>
              <a:t>hashing</a:t>
            </a:r>
            <a:r>
              <a:rPr sz="2400" spc="-40" dirty="0"/>
              <a:t> </a:t>
            </a:r>
            <a:r>
              <a:rPr sz="2400" dirty="0"/>
              <a:t>has</a:t>
            </a:r>
            <a:r>
              <a:rPr sz="2400" spc="-50" dirty="0"/>
              <a:t> </a:t>
            </a:r>
            <a:r>
              <a:rPr sz="2400" dirty="0"/>
              <a:t>been</a:t>
            </a:r>
            <a:r>
              <a:rPr sz="2400" spc="-40" dirty="0"/>
              <a:t> </a:t>
            </a:r>
            <a:r>
              <a:rPr sz="2400" dirty="0"/>
              <a:t>applied</a:t>
            </a:r>
            <a:r>
              <a:rPr sz="2400" spc="-45" dirty="0"/>
              <a:t> </a:t>
            </a:r>
            <a:r>
              <a:rPr sz="2400" dirty="0"/>
              <a:t>to</a:t>
            </a:r>
            <a:r>
              <a:rPr sz="2400" spc="-60" dirty="0"/>
              <a:t> </a:t>
            </a:r>
            <a:r>
              <a:rPr sz="2400" dirty="0"/>
              <a:t>a</a:t>
            </a:r>
            <a:r>
              <a:rPr sz="2400" spc="-45" dirty="0"/>
              <a:t> </a:t>
            </a:r>
            <a:r>
              <a:rPr sz="2400" dirty="0"/>
              <a:t>message,</a:t>
            </a:r>
            <a:r>
              <a:rPr sz="2400" spc="-50" dirty="0"/>
              <a:t> </a:t>
            </a:r>
            <a:r>
              <a:rPr sz="2400" dirty="0"/>
              <a:t>it</a:t>
            </a:r>
            <a:r>
              <a:rPr sz="2400" spc="-45" dirty="0"/>
              <a:t> </a:t>
            </a:r>
            <a:r>
              <a:rPr sz="2400" dirty="0"/>
              <a:t>is</a:t>
            </a:r>
            <a:r>
              <a:rPr sz="2400" spc="-55" dirty="0"/>
              <a:t> </a:t>
            </a:r>
            <a:r>
              <a:rPr sz="2400" dirty="0"/>
              <a:t>locked</a:t>
            </a:r>
            <a:r>
              <a:rPr sz="2400" spc="-55" dirty="0"/>
              <a:t> </a:t>
            </a:r>
            <a:r>
              <a:rPr sz="2400" dirty="0"/>
              <a:t>and</a:t>
            </a:r>
            <a:r>
              <a:rPr sz="2400" spc="-40" dirty="0"/>
              <a:t> </a:t>
            </a:r>
            <a:r>
              <a:rPr sz="2400" dirty="0"/>
              <a:t>no</a:t>
            </a:r>
            <a:r>
              <a:rPr sz="2400" spc="-50" dirty="0"/>
              <a:t> </a:t>
            </a:r>
            <a:r>
              <a:rPr sz="2400" dirty="0"/>
              <a:t>key</a:t>
            </a:r>
            <a:r>
              <a:rPr sz="2400" spc="-55" dirty="0"/>
              <a:t> </a:t>
            </a:r>
            <a:r>
              <a:rPr sz="2400" dirty="0"/>
              <a:t>is</a:t>
            </a:r>
            <a:r>
              <a:rPr sz="2400" spc="-60" dirty="0"/>
              <a:t> </a:t>
            </a:r>
            <a:r>
              <a:rPr sz="2400" spc="-10" dirty="0"/>
              <a:t>provided 	</a:t>
            </a:r>
            <a:r>
              <a:rPr sz="2400" dirty="0"/>
              <a:t>for</a:t>
            </a:r>
            <a:r>
              <a:rPr sz="2400" spc="-40" dirty="0"/>
              <a:t> </a:t>
            </a:r>
            <a:r>
              <a:rPr sz="2400" dirty="0"/>
              <a:t>the</a:t>
            </a:r>
            <a:r>
              <a:rPr sz="2400" spc="-30" dirty="0"/>
              <a:t> </a:t>
            </a:r>
            <a:r>
              <a:rPr sz="2400" dirty="0"/>
              <a:t>message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45" dirty="0"/>
              <a:t> </a:t>
            </a:r>
            <a:r>
              <a:rPr sz="2400" dirty="0"/>
              <a:t>be</a:t>
            </a:r>
            <a:r>
              <a:rPr sz="2400" spc="-40" dirty="0"/>
              <a:t> </a:t>
            </a:r>
            <a:r>
              <a:rPr sz="2400" spc="-10" dirty="0"/>
              <a:t>unlocked.</a:t>
            </a:r>
            <a:endParaRPr sz="2400"/>
          </a:p>
          <a:p>
            <a:pPr marL="240029" indent="-227329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dirty="0"/>
              <a:t>A</a:t>
            </a:r>
            <a:r>
              <a:rPr sz="2400" spc="-35" dirty="0"/>
              <a:t> </a:t>
            </a:r>
            <a:r>
              <a:rPr sz="2400" dirty="0"/>
              <a:t>common</a:t>
            </a:r>
            <a:r>
              <a:rPr sz="2400" spc="-35" dirty="0"/>
              <a:t> </a:t>
            </a:r>
            <a:r>
              <a:rPr sz="2400" dirty="0"/>
              <a:t>application</a:t>
            </a:r>
            <a:r>
              <a:rPr sz="2400" spc="-20" dirty="0"/>
              <a:t> </a:t>
            </a:r>
            <a:r>
              <a:rPr sz="2400" dirty="0"/>
              <a:t>of</a:t>
            </a:r>
            <a:r>
              <a:rPr sz="2400" spc="-25" dirty="0"/>
              <a:t> </a:t>
            </a:r>
            <a:r>
              <a:rPr sz="2400" dirty="0"/>
              <a:t>this</a:t>
            </a:r>
            <a:r>
              <a:rPr sz="2400" spc="-15" dirty="0"/>
              <a:t> </a:t>
            </a:r>
            <a:r>
              <a:rPr sz="2400" dirty="0"/>
              <a:t>mechanism</a:t>
            </a:r>
            <a:r>
              <a:rPr sz="2400" spc="-45" dirty="0"/>
              <a:t> </a:t>
            </a:r>
            <a:r>
              <a:rPr sz="2400" dirty="0"/>
              <a:t>is</a:t>
            </a:r>
            <a:r>
              <a:rPr sz="2400" spc="-15" dirty="0"/>
              <a:t> </a:t>
            </a:r>
            <a:r>
              <a:rPr sz="2400" dirty="0"/>
              <a:t>the</a:t>
            </a:r>
            <a:r>
              <a:rPr sz="2400" spc="-100" dirty="0"/>
              <a:t> </a:t>
            </a:r>
            <a:r>
              <a:rPr sz="2400" b="1" spc="-20" dirty="0">
                <a:latin typeface="Calibri"/>
                <a:cs typeface="Calibri"/>
              </a:rPr>
              <a:t>storage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passwords</a:t>
            </a:r>
            <a:r>
              <a:rPr sz="2400" spc="-10" dirty="0"/>
              <a:t>.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/>
              <a:t>Hashing</a:t>
            </a:r>
            <a:r>
              <a:rPr sz="2400" spc="-45" dirty="0"/>
              <a:t> </a:t>
            </a:r>
            <a:r>
              <a:rPr sz="2400" dirty="0"/>
              <a:t>technology</a:t>
            </a:r>
            <a:r>
              <a:rPr sz="2400" spc="-65" dirty="0"/>
              <a:t> </a:t>
            </a:r>
            <a:r>
              <a:rPr sz="2400" dirty="0"/>
              <a:t>can</a:t>
            </a:r>
            <a:r>
              <a:rPr sz="2400" spc="-45" dirty="0"/>
              <a:t> </a:t>
            </a:r>
            <a:r>
              <a:rPr sz="2400" dirty="0"/>
              <a:t>be</a:t>
            </a:r>
            <a:r>
              <a:rPr sz="2400" spc="-35" dirty="0"/>
              <a:t> </a:t>
            </a:r>
            <a:r>
              <a:rPr sz="2400" dirty="0"/>
              <a:t>used</a:t>
            </a:r>
            <a:r>
              <a:rPr sz="2400" spc="-50" dirty="0"/>
              <a:t> </a:t>
            </a:r>
            <a:r>
              <a:rPr sz="2400" dirty="0"/>
              <a:t>to</a:t>
            </a:r>
            <a:r>
              <a:rPr sz="2400" spc="-45" dirty="0"/>
              <a:t> </a:t>
            </a:r>
            <a:r>
              <a:rPr sz="2400" dirty="0"/>
              <a:t>derive</a:t>
            </a:r>
            <a:r>
              <a:rPr sz="2400" spc="-40" dirty="0"/>
              <a:t> </a:t>
            </a:r>
            <a:r>
              <a:rPr sz="2400" dirty="0"/>
              <a:t>a</a:t>
            </a:r>
            <a:r>
              <a:rPr sz="2400" spc="-105" dirty="0"/>
              <a:t> </a:t>
            </a:r>
            <a:r>
              <a:rPr sz="2400" b="1" dirty="0">
                <a:latin typeface="Calibri"/>
                <a:cs typeface="Calibri"/>
              </a:rPr>
              <a:t>hashing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code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/>
              <a:t>or</a:t>
            </a:r>
            <a:r>
              <a:rPr sz="2400" spc="-40" dirty="0"/>
              <a:t> </a:t>
            </a:r>
            <a:r>
              <a:rPr sz="2400" dirty="0"/>
              <a:t>message</a:t>
            </a:r>
            <a:r>
              <a:rPr sz="2400" spc="-50" dirty="0"/>
              <a:t> </a:t>
            </a:r>
            <a:r>
              <a:rPr sz="2400" dirty="0"/>
              <a:t>digest</a:t>
            </a:r>
            <a:r>
              <a:rPr sz="2400" spc="-50" dirty="0"/>
              <a:t> </a:t>
            </a:r>
            <a:r>
              <a:rPr sz="2400" spc="-20" dirty="0"/>
              <a:t>from 	</a:t>
            </a:r>
            <a:r>
              <a:rPr sz="2400" dirty="0"/>
              <a:t>a</a:t>
            </a:r>
            <a:r>
              <a:rPr sz="2400" spc="-45" dirty="0"/>
              <a:t> </a:t>
            </a:r>
            <a:r>
              <a:rPr sz="2400" dirty="0"/>
              <a:t>message,</a:t>
            </a:r>
            <a:r>
              <a:rPr sz="2400" spc="-45" dirty="0"/>
              <a:t> </a:t>
            </a:r>
            <a:r>
              <a:rPr sz="2400" dirty="0"/>
              <a:t>which</a:t>
            </a:r>
            <a:r>
              <a:rPr sz="2400" spc="-50" dirty="0"/>
              <a:t> </a:t>
            </a:r>
            <a:r>
              <a:rPr sz="2400" dirty="0"/>
              <a:t>is</a:t>
            </a:r>
            <a:r>
              <a:rPr sz="2400" spc="-40" dirty="0"/>
              <a:t> </a:t>
            </a:r>
            <a:r>
              <a:rPr sz="2400" dirty="0"/>
              <a:t>often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40" dirty="0"/>
              <a:t> </a:t>
            </a:r>
            <a:r>
              <a:rPr sz="2400" dirty="0"/>
              <a:t>a</a:t>
            </a:r>
            <a:r>
              <a:rPr sz="2400" spc="-40" dirty="0"/>
              <a:t> </a:t>
            </a:r>
            <a:r>
              <a:rPr sz="2400" dirty="0"/>
              <a:t>fixed</a:t>
            </a:r>
            <a:r>
              <a:rPr sz="2400" spc="-30" dirty="0"/>
              <a:t> </a:t>
            </a:r>
            <a:r>
              <a:rPr sz="2400" dirty="0"/>
              <a:t>length</a:t>
            </a:r>
            <a:r>
              <a:rPr sz="2400" spc="-50" dirty="0"/>
              <a:t> </a:t>
            </a:r>
            <a:r>
              <a:rPr sz="2400" dirty="0"/>
              <a:t>and</a:t>
            </a:r>
            <a:r>
              <a:rPr sz="2400" spc="-40" dirty="0"/>
              <a:t> </a:t>
            </a:r>
            <a:r>
              <a:rPr sz="2400" dirty="0"/>
              <a:t>smaller</a:t>
            </a:r>
            <a:r>
              <a:rPr sz="2400" spc="-40" dirty="0"/>
              <a:t> </a:t>
            </a:r>
            <a:r>
              <a:rPr sz="2400" dirty="0"/>
              <a:t>than</a:t>
            </a:r>
            <a:r>
              <a:rPr sz="2400" spc="-50" dirty="0"/>
              <a:t> </a:t>
            </a:r>
            <a:r>
              <a:rPr sz="2400" dirty="0"/>
              <a:t>the</a:t>
            </a:r>
            <a:r>
              <a:rPr sz="2400" spc="-30" dirty="0"/>
              <a:t> </a:t>
            </a:r>
            <a:r>
              <a:rPr sz="2400" dirty="0"/>
              <a:t>original</a:t>
            </a:r>
            <a:r>
              <a:rPr sz="2400" spc="-45" dirty="0"/>
              <a:t> </a:t>
            </a:r>
            <a:r>
              <a:rPr sz="2400" spc="-10" dirty="0"/>
              <a:t>message.</a:t>
            </a:r>
            <a:endParaRPr sz="2400">
              <a:latin typeface="Calibri"/>
              <a:cs typeface="Calibri"/>
            </a:endParaRPr>
          </a:p>
          <a:p>
            <a:pPr marL="240029" marR="924560" indent="-227329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/>
              <a:t>The</a:t>
            </a:r>
            <a:r>
              <a:rPr sz="2400" spc="-40" dirty="0"/>
              <a:t> </a:t>
            </a:r>
            <a:r>
              <a:rPr sz="2400" dirty="0"/>
              <a:t>message</a:t>
            </a:r>
            <a:r>
              <a:rPr sz="2400" spc="-60" dirty="0"/>
              <a:t> </a:t>
            </a:r>
            <a:r>
              <a:rPr sz="2400" dirty="0"/>
              <a:t>sender</a:t>
            </a:r>
            <a:r>
              <a:rPr sz="2400" spc="-50" dirty="0"/>
              <a:t> </a:t>
            </a:r>
            <a:r>
              <a:rPr sz="2400" dirty="0"/>
              <a:t>can</a:t>
            </a:r>
            <a:r>
              <a:rPr sz="2400" spc="-45" dirty="0"/>
              <a:t> </a:t>
            </a:r>
            <a:r>
              <a:rPr sz="2400" dirty="0"/>
              <a:t>then</a:t>
            </a:r>
            <a:r>
              <a:rPr sz="2400" spc="-55" dirty="0"/>
              <a:t> </a:t>
            </a:r>
            <a:r>
              <a:rPr sz="2400" dirty="0"/>
              <a:t>utilize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50" dirty="0"/>
              <a:t> </a:t>
            </a:r>
            <a:r>
              <a:rPr sz="2400" dirty="0"/>
              <a:t>hashing</a:t>
            </a:r>
            <a:r>
              <a:rPr sz="2400" spc="-50" dirty="0"/>
              <a:t> </a:t>
            </a:r>
            <a:r>
              <a:rPr sz="2400" dirty="0"/>
              <a:t>mechanism</a:t>
            </a:r>
            <a:r>
              <a:rPr sz="2400" spc="-70" dirty="0"/>
              <a:t> </a:t>
            </a:r>
            <a:r>
              <a:rPr sz="2400" dirty="0"/>
              <a:t>to</a:t>
            </a:r>
            <a:r>
              <a:rPr sz="2400" spc="-55" dirty="0"/>
              <a:t> </a:t>
            </a:r>
            <a:r>
              <a:rPr sz="2400" dirty="0"/>
              <a:t>attach</a:t>
            </a:r>
            <a:r>
              <a:rPr sz="2400" spc="-75" dirty="0"/>
              <a:t> </a:t>
            </a:r>
            <a:r>
              <a:rPr sz="2400" spc="-25" dirty="0"/>
              <a:t>the 	</a:t>
            </a:r>
            <a:r>
              <a:rPr sz="2400" dirty="0"/>
              <a:t>message</a:t>
            </a:r>
            <a:r>
              <a:rPr sz="2400" spc="-45" dirty="0"/>
              <a:t> </a:t>
            </a:r>
            <a:r>
              <a:rPr sz="2400" dirty="0"/>
              <a:t>digest</a:t>
            </a:r>
            <a:r>
              <a:rPr sz="2400" spc="-30" dirty="0"/>
              <a:t> </a:t>
            </a:r>
            <a:r>
              <a:rPr sz="2400" dirty="0"/>
              <a:t>to</a:t>
            </a:r>
            <a:r>
              <a:rPr sz="2400" spc="-40" dirty="0"/>
              <a:t> </a:t>
            </a:r>
            <a:r>
              <a:rPr sz="2400" dirty="0"/>
              <a:t>the</a:t>
            </a:r>
            <a:r>
              <a:rPr sz="2400" spc="-45" dirty="0"/>
              <a:t> </a:t>
            </a:r>
            <a:r>
              <a:rPr sz="2400" spc="-10" dirty="0"/>
              <a:t>message.</a:t>
            </a:r>
            <a:endParaRPr sz="2400"/>
          </a:p>
          <a:p>
            <a:pPr marL="240029" marR="198120" indent="-227329">
              <a:lnSpc>
                <a:spcPct val="7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/>
              <a:t>The</a:t>
            </a:r>
            <a:r>
              <a:rPr sz="2400" spc="-30" dirty="0"/>
              <a:t> </a:t>
            </a:r>
            <a:r>
              <a:rPr sz="2400" spc="-10" dirty="0"/>
              <a:t>recipient</a:t>
            </a:r>
            <a:r>
              <a:rPr sz="2400" spc="-55" dirty="0"/>
              <a:t> </a:t>
            </a:r>
            <a:r>
              <a:rPr sz="2400" dirty="0"/>
              <a:t>applies</a:t>
            </a:r>
            <a:r>
              <a:rPr sz="2400" spc="-45" dirty="0"/>
              <a:t> </a:t>
            </a:r>
            <a:r>
              <a:rPr sz="2400" dirty="0"/>
              <a:t>the</a:t>
            </a:r>
            <a:r>
              <a:rPr sz="2400" spc="-35" dirty="0"/>
              <a:t> </a:t>
            </a:r>
            <a:r>
              <a:rPr sz="2400" dirty="0"/>
              <a:t>same</a:t>
            </a:r>
            <a:r>
              <a:rPr sz="2400" spc="-45" dirty="0"/>
              <a:t> </a:t>
            </a:r>
            <a:r>
              <a:rPr sz="2400" dirty="0"/>
              <a:t>hash</a:t>
            </a:r>
            <a:r>
              <a:rPr sz="2400" spc="-45" dirty="0"/>
              <a:t> </a:t>
            </a:r>
            <a:r>
              <a:rPr sz="2400" dirty="0"/>
              <a:t>function</a:t>
            </a:r>
            <a:r>
              <a:rPr sz="2400" spc="-45" dirty="0"/>
              <a:t> </a:t>
            </a:r>
            <a:r>
              <a:rPr sz="2400" dirty="0"/>
              <a:t>to</a:t>
            </a:r>
            <a:r>
              <a:rPr sz="2400" spc="-40" dirty="0"/>
              <a:t> </a:t>
            </a:r>
            <a:r>
              <a:rPr sz="2400" dirty="0"/>
              <a:t>the</a:t>
            </a:r>
            <a:r>
              <a:rPr sz="2400" spc="-50" dirty="0"/>
              <a:t> </a:t>
            </a:r>
            <a:r>
              <a:rPr sz="2400" dirty="0"/>
              <a:t>message</a:t>
            </a:r>
            <a:r>
              <a:rPr sz="2400" spc="-40" dirty="0"/>
              <a:t> </a:t>
            </a:r>
            <a:r>
              <a:rPr sz="2400" dirty="0"/>
              <a:t>to</a:t>
            </a:r>
            <a:r>
              <a:rPr sz="2400" spc="-55" dirty="0"/>
              <a:t> </a:t>
            </a:r>
            <a:r>
              <a:rPr sz="2400" dirty="0"/>
              <a:t>verify</a:t>
            </a:r>
            <a:r>
              <a:rPr sz="2400" spc="-40" dirty="0"/>
              <a:t> </a:t>
            </a:r>
            <a:r>
              <a:rPr sz="2400" dirty="0"/>
              <a:t>that</a:t>
            </a:r>
            <a:r>
              <a:rPr sz="2400" spc="-45" dirty="0"/>
              <a:t> </a:t>
            </a:r>
            <a:r>
              <a:rPr sz="2400" spc="-25" dirty="0"/>
              <a:t>the 	</a:t>
            </a:r>
            <a:r>
              <a:rPr sz="2400" dirty="0"/>
              <a:t>produced</a:t>
            </a:r>
            <a:r>
              <a:rPr sz="2400" spc="-45" dirty="0"/>
              <a:t> </a:t>
            </a:r>
            <a:r>
              <a:rPr sz="2400" dirty="0"/>
              <a:t>message</a:t>
            </a:r>
            <a:r>
              <a:rPr sz="2400" spc="-55" dirty="0"/>
              <a:t> </a:t>
            </a:r>
            <a:r>
              <a:rPr sz="2400" dirty="0"/>
              <a:t>digest</a:t>
            </a:r>
            <a:r>
              <a:rPr sz="2400" spc="-50" dirty="0"/>
              <a:t> </a:t>
            </a:r>
            <a:r>
              <a:rPr sz="2400" dirty="0"/>
              <a:t>is</a:t>
            </a:r>
            <a:r>
              <a:rPr sz="2400" spc="-55" dirty="0"/>
              <a:t> </a:t>
            </a:r>
            <a:r>
              <a:rPr sz="2400" dirty="0"/>
              <a:t>identical</a:t>
            </a:r>
            <a:r>
              <a:rPr sz="2400" spc="-55" dirty="0"/>
              <a:t> </a:t>
            </a:r>
            <a:r>
              <a:rPr sz="2400" dirty="0"/>
              <a:t>to</a:t>
            </a:r>
            <a:r>
              <a:rPr sz="2400" spc="-50" dirty="0"/>
              <a:t> </a:t>
            </a:r>
            <a:r>
              <a:rPr sz="2400" dirty="0"/>
              <a:t>the</a:t>
            </a:r>
            <a:r>
              <a:rPr sz="2400" spc="-40" dirty="0"/>
              <a:t> </a:t>
            </a:r>
            <a:r>
              <a:rPr sz="2400" dirty="0"/>
              <a:t>one</a:t>
            </a:r>
            <a:r>
              <a:rPr sz="2400" spc="-50" dirty="0"/>
              <a:t> </a:t>
            </a:r>
            <a:r>
              <a:rPr sz="2400" dirty="0"/>
              <a:t>that</a:t>
            </a:r>
            <a:r>
              <a:rPr sz="2400" spc="-55" dirty="0"/>
              <a:t> </a:t>
            </a:r>
            <a:r>
              <a:rPr sz="2400" dirty="0"/>
              <a:t>accompanied</a:t>
            </a:r>
            <a:r>
              <a:rPr sz="2400" spc="-60" dirty="0"/>
              <a:t> </a:t>
            </a:r>
            <a:r>
              <a:rPr sz="2400" dirty="0"/>
              <a:t>the</a:t>
            </a:r>
            <a:r>
              <a:rPr sz="2400" spc="-35" dirty="0"/>
              <a:t> </a:t>
            </a:r>
            <a:r>
              <a:rPr sz="2400" spc="-10" dirty="0"/>
              <a:t>message.</a:t>
            </a:r>
            <a:endParaRPr sz="2400"/>
          </a:p>
          <a:p>
            <a:pPr marL="240029" marR="219075" indent="-227329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/>
              <a:t>Any</a:t>
            </a:r>
            <a:r>
              <a:rPr sz="2400" spc="-60" dirty="0"/>
              <a:t> </a:t>
            </a:r>
            <a:r>
              <a:rPr sz="2400" spc="-10" dirty="0"/>
              <a:t>alteration</a:t>
            </a:r>
            <a:r>
              <a:rPr sz="2400" spc="-85" dirty="0"/>
              <a:t> </a:t>
            </a:r>
            <a:r>
              <a:rPr sz="2400" dirty="0"/>
              <a:t>to</a:t>
            </a:r>
            <a:r>
              <a:rPr sz="2400" spc="-65" dirty="0"/>
              <a:t> </a:t>
            </a:r>
            <a:r>
              <a:rPr sz="2400" dirty="0"/>
              <a:t>the</a:t>
            </a:r>
            <a:r>
              <a:rPr sz="2400" spc="-65" dirty="0"/>
              <a:t> </a:t>
            </a:r>
            <a:r>
              <a:rPr sz="2400" dirty="0"/>
              <a:t>original</a:t>
            </a:r>
            <a:r>
              <a:rPr sz="2400" spc="-60" dirty="0"/>
              <a:t> </a:t>
            </a:r>
            <a:r>
              <a:rPr sz="2400" dirty="0"/>
              <a:t>data</a:t>
            </a:r>
            <a:r>
              <a:rPr sz="2400" spc="-65" dirty="0"/>
              <a:t> </a:t>
            </a:r>
            <a:r>
              <a:rPr sz="2400" dirty="0"/>
              <a:t>results</a:t>
            </a:r>
            <a:r>
              <a:rPr sz="2400" spc="-70" dirty="0"/>
              <a:t> </a:t>
            </a:r>
            <a:r>
              <a:rPr sz="2400" dirty="0"/>
              <a:t>in</a:t>
            </a:r>
            <a:r>
              <a:rPr sz="2400" spc="-65" dirty="0"/>
              <a:t> </a:t>
            </a:r>
            <a:r>
              <a:rPr sz="2400" dirty="0"/>
              <a:t>an</a:t>
            </a:r>
            <a:r>
              <a:rPr sz="2400" spc="-55" dirty="0"/>
              <a:t> </a:t>
            </a:r>
            <a:r>
              <a:rPr sz="2400" dirty="0"/>
              <a:t>entirely</a:t>
            </a:r>
            <a:r>
              <a:rPr sz="2400" spc="-70" dirty="0"/>
              <a:t> </a:t>
            </a:r>
            <a:r>
              <a:rPr sz="2400" spc="-10" dirty="0"/>
              <a:t>different</a:t>
            </a:r>
            <a:r>
              <a:rPr sz="2400" spc="-50" dirty="0"/>
              <a:t> </a:t>
            </a:r>
            <a:r>
              <a:rPr sz="2400" dirty="0"/>
              <a:t>message</a:t>
            </a:r>
            <a:r>
              <a:rPr sz="2400" spc="-60" dirty="0"/>
              <a:t> </a:t>
            </a:r>
            <a:r>
              <a:rPr sz="2400" spc="-10" dirty="0"/>
              <a:t>digest 	</a:t>
            </a:r>
            <a:r>
              <a:rPr sz="2400" dirty="0"/>
              <a:t>and</a:t>
            </a:r>
            <a:r>
              <a:rPr sz="2400" spc="-40" dirty="0"/>
              <a:t> </a:t>
            </a:r>
            <a:r>
              <a:rPr sz="2400" dirty="0"/>
              <a:t>clearly</a:t>
            </a:r>
            <a:r>
              <a:rPr sz="2400" spc="-55" dirty="0"/>
              <a:t> </a:t>
            </a:r>
            <a:r>
              <a:rPr sz="2400" dirty="0"/>
              <a:t>indicates</a:t>
            </a:r>
            <a:r>
              <a:rPr sz="2400" spc="-45" dirty="0"/>
              <a:t> </a:t>
            </a:r>
            <a:r>
              <a:rPr sz="2400" dirty="0"/>
              <a:t>that</a:t>
            </a:r>
            <a:r>
              <a:rPr sz="2400" spc="-30" dirty="0"/>
              <a:t> </a:t>
            </a:r>
            <a:r>
              <a:rPr sz="2400" dirty="0"/>
              <a:t>tampering</a:t>
            </a:r>
            <a:r>
              <a:rPr sz="2400" spc="-65" dirty="0"/>
              <a:t> </a:t>
            </a:r>
            <a:r>
              <a:rPr sz="2400" dirty="0"/>
              <a:t>has</a:t>
            </a:r>
            <a:r>
              <a:rPr sz="2400" spc="-35" dirty="0"/>
              <a:t> </a:t>
            </a:r>
            <a:r>
              <a:rPr sz="2400" spc="-10" dirty="0"/>
              <a:t>occurred.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Usage</a:t>
            </a:r>
            <a:r>
              <a:rPr spc="-25" dirty="0"/>
              <a:t> </a:t>
            </a:r>
            <a:r>
              <a:rPr dirty="0"/>
              <a:t>and</a:t>
            </a:r>
            <a:r>
              <a:rPr spc="-10" dirty="0"/>
              <a:t> 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1748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Usage: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protecting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stored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malicious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intermediary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insufficient 	authorization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8164" y="2418587"/>
            <a:ext cx="6214871" cy="35219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84626" y="6093663"/>
            <a:ext cx="6773545" cy="5067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41605">
              <a:lnSpc>
                <a:spcPts val="1870"/>
              </a:lnSpc>
              <a:spcBef>
                <a:spcPts val="200"/>
              </a:spcBef>
            </a:pPr>
            <a:r>
              <a:rPr sz="1600" dirty="0">
                <a:latin typeface="Arial MT"/>
                <a:cs typeface="Arial MT"/>
              </a:rPr>
              <a:t>A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hashing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function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applied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protect the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integrity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message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that </a:t>
            </a:r>
            <a:r>
              <a:rPr sz="1600" spc="-25" dirty="0">
                <a:latin typeface="Arial MT"/>
                <a:cs typeface="Arial MT"/>
              </a:rPr>
              <a:t>is </a:t>
            </a:r>
            <a:r>
              <a:rPr sz="1600" dirty="0">
                <a:latin typeface="Arial MT"/>
                <a:cs typeface="Arial MT"/>
              </a:rPr>
              <a:t>intercepted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altered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by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malicious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service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agent,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before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forwarded.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Digital</a:t>
            </a:r>
            <a:r>
              <a:rPr spc="-175" dirty="0"/>
              <a:t> </a:t>
            </a:r>
            <a:r>
              <a:rPr spc="-10" dirty="0"/>
              <a:t>Signature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marR="1236980" indent="-227329">
              <a:lnSpc>
                <a:spcPct val="80000"/>
              </a:lnSpc>
              <a:spcBef>
                <a:spcPts val="7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The</a:t>
            </a:r>
            <a:r>
              <a:rPr spc="-75" dirty="0"/>
              <a:t> </a:t>
            </a:r>
            <a:r>
              <a:rPr dirty="0"/>
              <a:t>digital</a:t>
            </a:r>
            <a:r>
              <a:rPr spc="-65" dirty="0"/>
              <a:t> </a:t>
            </a:r>
            <a:r>
              <a:rPr dirty="0"/>
              <a:t>signature</a:t>
            </a:r>
            <a:r>
              <a:rPr spc="-60" dirty="0"/>
              <a:t> </a:t>
            </a:r>
            <a:r>
              <a:rPr dirty="0"/>
              <a:t>mechanism</a:t>
            </a:r>
            <a:r>
              <a:rPr spc="-4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a</a:t>
            </a:r>
            <a:r>
              <a:rPr spc="-75" dirty="0"/>
              <a:t> </a:t>
            </a:r>
            <a:r>
              <a:rPr dirty="0"/>
              <a:t>means</a:t>
            </a:r>
            <a:r>
              <a:rPr spc="-6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providing</a:t>
            </a:r>
            <a:r>
              <a:rPr spc="-35" dirty="0"/>
              <a:t> </a:t>
            </a:r>
            <a:r>
              <a:rPr b="1" spc="-20" dirty="0">
                <a:latin typeface="Calibri"/>
                <a:cs typeface="Calibri"/>
              </a:rPr>
              <a:t>data 	</a:t>
            </a:r>
            <a:r>
              <a:rPr b="1" dirty="0">
                <a:latin typeface="Calibri"/>
                <a:cs typeface="Calibri"/>
              </a:rPr>
              <a:t>authenticity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integrity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dirty="0"/>
              <a:t>through</a:t>
            </a:r>
            <a:r>
              <a:rPr spc="-75" dirty="0"/>
              <a:t> </a:t>
            </a:r>
            <a:r>
              <a:rPr spc="-10" dirty="0"/>
              <a:t>authentication</a:t>
            </a:r>
            <a:r>
              <a:rPr spc="-95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-20" dirty="0"/>
              <a:t>non- 	</a:t>
            </a:r>
            <a:r>
              <a:rPr spc="-10" dirty="0"/>
              <a:t>repudiation.</a:t>
            </a:r>
          </a:p>
          <a:p>
            <a:pPr marL="240029" marR="113030" indent="-227329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message</a:t>
            </a:r>
            <a:r>
              <a:rPr spc="-60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assigned</a:t>
            </a:r>
            <a:r>
              <a:rPr spc="-4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digital</a:t>
            </a:r>
            <a:r>
              <a:rPr spc="-45" dirty="0"/>
              <a:t> </a:t>
            </a:r>
            <a:r>
              <a:rPr dirty="0"/>
              <a:t>signature</a:t>
            </a:r>
            <a:r>
              <a:rPr spc="-40" dirty="0"/>
              <a:t> </a:t>
            </a:r>
            <a:r>
              <a:rPr dirty="0"/>
              <a:t>prior</a:t>
            </a:r>
            <a:r>
              <a:rPr spc="-4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transmission,</a:t>
            </a:r>
            <a:r>
              <a:rPr spc="-10" dirty="0"/>
              <a:t> which 	</a:t>
            </a:r>
            <a:r>
              <a:rPr dirty="0"/>
              <a:t>is</a:t>
            </a:r>
            <a:r>
              <a:rPr spc="-70" dirty="0"/>
              <a:t> </a:t>
            </a:r>
            <a:r>
              <a:rPr dirty="0"/>
              <a:t>then</a:t>
            </a:r>
            <a:r>
              <a:rPr spc="-45" dirty="0"/>
              <a:t> </a:t>
            </a:r>
            <a:r>
              <a:rPr spc="-10" dirty="0"/>
              <a:t>rendered</a:t>
            </a:r>
            <a:r>
              <a:rPr spc="-50" dirty="0"/>
              <a:t> </a:t>
            </a:r>
            <a:r>
              <a:rPr dirty="0"/>
              <a:t>invalid</a:t>
            </a:r>
            <a:r>
              <a:rPr spc="-65" dirty="0"/>
              <a:t> </a:t>
            </a:r>
            <a:r>
              <a:rPr dirty="0"/>
              <a:t>if</a:t>
            </a:r>
            <a:r>
              <a:rPr spc="-6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message</a:t>
            </a:r>
            <a:r>
              <a:rPr spc="-65" dirty="0"/>
              <a:t> </a:t>
            </a:r>
            <a:r>
              <a:rPr spc="-10" dirty="0"/>
              <a:t>experiences</a:t>
            </a:r>
            <a:r>
              <a:rPr spc="-45" dirty="0"/>
              <a:t> </a:t>
            </a:r>
            <a:r>
              <a:rPr dirty="0"/>
              <a:t>any</a:t>
            </a:r>
            <a:r>
              <a:rPr spc="-60" dirty="0"/>
              <a:t> </a:t>
            </a:r>
            <a:r>
              <a:rPr spc="-10" dirty="0"/>
              <a:t>subsequent, 	unauthorized</a:t>
            </a:r>
            <a:r>
              <a:rPr spc="-95" dirty="0"/>
              <a:t> </a:t>
            </a:r>
            <a:r>
              <a:rPr spc="-10" dirty="0"/>
              <a:t>modifications.</a:t>
            </a:r>
          </a:p>
          <a:p>
            <a:pPr marL="240029" marR="5080" indent="-227329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A</a:t>
            </a:r>
            <a:r>
              <a:rPr spc="-40" dirty="0"/>
              <a:t> </a:t>
            </a:r>
            <a:r>
              <a:rPr dirty="0"/>
              <a:t>digital</a:t>
            </a:r>
            <a:r>
              <a:rPr spc="-50" dirty="0"/>
              <a:t> </a:t>
            </a:r>
            <a:r>
              <a:rPr dirty="0"/>
              <a:t>signature</a:t>
            </a:r>
            <a:r>
              <a:rPr spc="-40" dirty="0"/>
              <a:t> </a:t>
            </a:r>
            <a:r>
              <a:rPr dirty="0"/>
              <a:t>provides</a:t>
            </a:r>
            <a:r>
              <a:rPr spc="-20" dirty="0"/>
              <a:t> </a:t>
            </a:r>
            <a:r>
              <a:rPr dirty="0"/>
              <a:t>evidence</a:t>
            </a:r>
            <a:r>
              <a:rPr spc="-3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message</a:t>
            </a:r>
            <a:r>
              <a:rPr spc="-50" dirty="0"/>
              <a:t> </a:t>
            </a:r>
            <a:r>
              <a:rPr dirty="0"/>
              <a:t>received</a:t>
            </a:r>
            <a:r>
              <a:rPr spc="-5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spc="-25" dirty="0"/>
              <a:t>the 	</a:t>
            </a:r>
            <a:r>
              <a:rPr dirty="0"/>
              <a:t>same</a:t>
            </a:r>
            <a:r>
              <a:rPr spc="-3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one</a:t>
            </a:r>
            <a:r>
              <a:rPr spc="-25" dirty="0"/>
              <a:t> </a:t>
            </a:r>
            <a:r>
              <a:rPr dirty="0"/>
              <a:t>created</a:t>
            </a:r>
            <a:r>
              <a:rPr spc="-45" dirty="0"/>
              <a:t> </a:t>
            </a:r>
            <a:r>
              <a:rPr dirty="0"/>
              <a:t>by</a:t>
            </a:r>
            <a:r>
              <a:rPr spc="-25" dirty="0"/>
              <a:t> </a:t>
            </a:r>
            <a:r>
              <a:rPr dirty="0"/>
              <a:t>its</a:t>
            </a:r>
            <a:r>
              <a:rPr spc="-20" dirty="0"/>
              <a:t> </a:t>
            </a:r>
            <a:r>
              <a:rPr dirty="0"/>
              <a:t>rightful</a:t>
            </a:r>
            <a:r>
              <a:rPr spc="-15" dirty="0"/>
              <a:t> </a:t>
            </a:r>
            <a:r>
              <a:rPr spc="-10" dirty="0"/>
              <a:t>sender.</a:t>
            </a:r>
          </a:p>
          <a:p>
            <a:pPr marL="240029" marR="902969" indent="-227329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The</a:t>
            </a:r>
            <a:r>
              <a:rPr spc="-105" dirty="0"/>
              <a:t> </a:t>
            </a:r>
            <a:r>
              <a:rPr dirty="0"/>
              <a:t>digital</a:t>
            </a:r>
            <a:r>
              <a:rPr spc="-70" dirty="0"/>
              <a:t> </a:t>
            </a:r>
            <a:r>
              <a:rPr dirty="0"/>
              <a:t>signature</a:t>
            </a:r>
            <a:r>
              <a:rPr spc="-70" dirty="0"/>
              <a:t> </a:t>
            </a:r>
            <a:r>
              <a:rPr dirty="0"/>
              <a:t>mechanism</a:t>
            </a:r>
            <a:r>
              <a:rPr spc="-50" dirty="0"/>
              <a:t> </a:t>
            </a:r>
            <a:r>
              <a:rPr dirty="0"/>
              <a:t>helps</a:t>
            </a:r>
            <a:r>
              <a:rPr spc="-60" dirty="0"/>
              <a:t> </a:t>
            </a:r>
            <a:r>
              <a:rPr dirty="0"/>
              <a:t>mitigate</a:t>
            </a:r>
            <a:r>
              <a:rPr spc="-85" dirty="0"/>
              <a:t> </a:t>
            </a:r>
            <a:r>
              <a:rPr dirty="0"/>
              <a:t>the</a:t>
            </a:r>
            <a:r>
              <a:rPr spc="-155" dirty="0"/>
              <a:t> </a:t>
            </a:r>
            <a:r>
              <a:rPr b="1" spc="-10" dirty="0">
                <a:latin typeface="Calibri"/>
                <a:cs typeface="Calibri"/>
              </a:rPr>
              <a:t>malicious 	</a:t>
            </a:r>
            <a:r>
              <a:rPr b="1" spc="-20" dirty="0">
                <a:latin typeface="Calibri"/>
                <a:cs typeface="Calibri"/>
              </a:rPr>
              <a:t>intermediary,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insufficient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authorization,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overlapping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trust 	</a:t>
            </a:r>
            <a:r>
              <a:rPr b="1" dirty="0">
                <a:latin typeface="Calibri"/>
                <a:cs typeface="Calibri"/>
              </a:rPr>
              <a:t>boundaries</a:t>
            </a:r>
            <a:r>
              <a:rPr b="1" spc="-110" dirty="0">
                <a:latin typeface="Calibri"/>
                <a:cs typeface="Calibri"/>
              </a:rPr>
              <a:t> </a:t>
            </a:r>
            <a:r>
              <a:rPr dirty="0"/>
              <a:t>security</a:t>
            </a:r>
            <a:r>
              <a:rPr spc="-90" dirty="0"/>
              <a:t> </a:t>
            </a:r>
            <a:r>
              <a:rPr spc="-10" dirty="0"/>
              <a:t>threats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7845"/>
            <a:ext cx="32981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Confidentiality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8693"/>
            <a:ext cx="9449435" cy="173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029" marR="278765" indent="-227329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characteristic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something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made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accessible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	</a:t>
            </a:r>
            <a:r>
              <a:rPr sz="2800" dirty="0">
                <a:latin typeface="Calibri"/>
                <a:cs typeface="Calibri"/>
              </a:rPr>
              <a:t>authorized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parties.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Within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environments,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confidentiality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primarily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pertains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	</a:t>
            </a:r>
            <a:r>
              <a:rPr sz="2800" spc="-10" dirty="0">
                <a:latin typeface="Calibri"/>
                <a:cs typeface="Calibri"/>
              </a:rPr>
              <a:t>restricting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data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transit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storage.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6416" y="3450335"/>
            <a:ext cx="5928359" cy="24173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19933" y="5841593"/>
            <a:ext cx="5853430" cy="8432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635" algn="ctr">
              <a:lnSpc>
                <a:spcPct val="98900"/>
              </a:lnSpc>
              <a:spcBef>
                <a:spcPts val="125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message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issued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cloud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consumer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cloud </a:t>
            </a:r>
            <a:r>
              <a:rPr sz="1800" dirty="0">
                <a:latin typeface="Arial MT"/>
                <a:cs typeface="Arial MT"/>
              </a:rPr>
              <a:t>service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considered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confidential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only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accessed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read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unauthorized </a:t>
            </a:r>
            <a:r>
              <a:rPr sz="1800" spc="-10" dirty="0">
                <a:latin typeface="Arial MT"/>
                <a:cs typeface="Arial MT"/>
              </a:rPr>
              <a:t>party.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379" y="126492"/>
            <a:ext cx="7142988" cy="49728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82545" y="5128640"/>
            <a:ext cx="8025130" cy="1238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05"/>
              </a:spcBef>
            </a:pPr>
            <a:r>
              <a:rPr sz="1600" dirty="0">
                <a:latin typeface="Arial MT"/>
                <a:cs typeface="Arial MT"/>
              </a:rPr>
              <a:t>Cloud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Service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Consumer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sends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message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that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digitally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signed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but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was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altered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by </a:t>
            </a:r>
            <a:r>
              <a:rPr sz="1600" dirty="0">
                <a:latin typeface="Arial MT"/>
                <a:cs typeface="Arial MT"/>
              </a:rPr>
              <a:t>trusted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attacker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Cloud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Service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Consumer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A.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Virtual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Server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configured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verify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digital </a:t>
            </a:r>
            <a:r>
              <a:rPr sz="1600" dirty="0">
                <a:latin typeface="Arial MT"/>
                <a:cs typeface="Arial MT"/>
              </a:rPr>
              <a:t>signatures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before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processing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incoming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messages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even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if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they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within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trust </a:t>
            </a:r>
            <a:r>
              <a:rPr sz="1600" spc="-20" dirty="0">
                <a:latin typeface="Arial MT"/>
                <a:cs typeface="Arial MT"/>
              </a:rPr>
              <a:t>boundary.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message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revealed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illegitimate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due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invalid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digital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signature,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and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therefore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rejected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by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Virtual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Server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B.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Identity</a:t>
            </a:r>
            <a:r>
              <a:rPr spc="-200" dirty="0"/>
              <a:t> </a:t>
            </a:r>
            <a:r>
              <a:rPr dirty="0"/>
              <a:t>and</a:t>
            </a:r>
            <a:r>
              <a:rPr spc="-190" dirty="0"/>
              <a:t> </a:t>
            </a:r>
            <a:r>
              <a:rPr spc="-10" dirty="0"/>
              <a:t>Access</a:t>
            </a:r>
            <a:r>
              <a:rPr spc="-195" dirty="0"/>
              <a:t> </a:t>
            </a:r>
            <a:r>
              <a:rPr spc="-45" dirty="0"/>
              <a:t>Management</a:t>
            </a:r>
            <a:r>
              <a:rPr spc="-185" dirty="0"/>
              <a:t> </a:t>
            </a:r>
            <a:r>
              <a:rPr spc="-10" dirty="0"/>
              <a:t>(IAM)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7761"/>
            <a:ext cx="10152380" cy="41459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45720" indent="-228600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Identity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management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(IAM)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mechanism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encompasses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the </a:t>
            </a:r>
            <a:r>
              <a:rPr sz="2600" b="1" dirty="0">
                <a:latin typeface="Calibri"/>
                <a:cs typeface="Calibri"/>
              </a:rPr>
              <a:t>components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policies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necessary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control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track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user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identities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access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privileges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resources,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environments,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systems.</a:t>
            </a:r>
            <a:endParaRPr sz="2600">
              <a:latin typeface="Calibri"/>
              <a:cs typeface="Calibri"/>
            </a:endParaRPr>
          </a:p>
          <a:p>
            <a:pPr marL="241300" marR="591820" indent="-228600">
              <a:lnSpc>
                <a:spcPts val="281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Specifically,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IAM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mechanisms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exist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comprised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four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main </a:t>
            </a:r>
            <a:r>
              <a:rPr sz="2600" spc="-10" dirty="0">
                <a:latin typeface="Calibri"/>
                <a:cs typeface="Calibri"/>
              </a:rPr>
              <a:t>components:</a:t>
            </a:r>
            <a:endParaRPr sz="2600">
              <a:latin typeface="Calibri"/>
              <a:cs typeface="Calibri"/>
            </a:endParaRPr>
          </a:p>
          <a:p>
            <a:pPr marL="527685" marR="5080" indent="-515620">
              <a:lnSpc>
                <a:spcPct val="90000"/>
              </a:lnSpc>
              <a:spcBef>
                <a:spcPts val="965"/>
              </a:spcBef>
              <a:buAutoNum type="arabicPeriod"/>
              <a:tabLst>
                <a:tab pos="527685" algn="l"/>
              </a:tabLst>
            </a:pPr>
            <a:r>
              <a:rPr sz="2600" b="1" i="1" dirty="0">
                <a:latin typeface="Calibri"/>
                <a:cs typeface="Calibri"/>
              </a:rPr>
              <a:t>Authentication</a:t>
            </a:r>
            <a:r>
              <a:rPr sz="2600" b="1" i="1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Username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password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combinations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remain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most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common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forms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authentication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credentials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IAM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system.</a:t>
            </a:r>
            <a:endParaRPr sz="2600">
              <a:latin typeface="Calibri"/>
              <a:cs typeface="Calibri"/>
            </a:endParaRPr>
          </a:p>
          <a:p>
            <a:pPr marL="698500" marR="375285" lvl="1" indent="-228600">
              <a:lnSpc>
                <a:spcPts val="2380"/>
              </a:lnSpc>
              <a:spcBef>
                <a:spcPts val="550"/>
              </a:spcBef>
              <a:buFont typeface="Arial MT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It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also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digital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signatures,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digital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certificates, </a:t>
            </a:r>
            <a:r>
              <a:rPr sz="2200" dirty="0">
                <a:latin typeface="Calibri"/>
                <a:cs typeface="Calibri"/>
              </a:rPr>
              <a:t>biometric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hardware </a:t>
            </a:r>
            <a:r>
              <a:rPr sz="2200" dirty="0">
                <a:latin typeface="Calibri"/>
                <a:cs typeface="Calibri"/>
              </a:rPr>
              <a:t>(fingerprint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readers),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specialized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software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(such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voice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analysis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programs),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locking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accounts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registered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IP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MAC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addresses.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36801"/>
            <a:ext cx="10170795" cy="413321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527685" marR="224154" indent="-515620">
              <a:lnSpc>
                <a:spcPct val="70000"/>
              </a:lnSpc>
              <a:spcBef>
                <a:spcPts val="1040"/>
              </a:spcBef>
              <a:buAutoNum type="arabicPeriod" startAt="2"/>
              <a:tabLst>
                <a:tab pos="527685" algn="l"/>
              </a:tabLst>
            </a:pPr>
            <a:r>
              <a:rPr sz="2600" b="1" dirty="0">
                <a:latin typeface="Calibri"/>
                <a:cs typeface="Calibri"/>
              </a:rPr>
              <a:t>Authorization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authorization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component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defines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correct granularity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controls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oversees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relationships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between </a:t>
            </a:r>
            <a:r>
              <a:rPr sz="2600" dirty="0">
                <a:latin typeface="Calibri"/>
                <a:cs typeface="Calibri"/>
              </a:rPr>
              <a:t>identities,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control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rights,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resource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availability.</a:t>
            </a:r>
            <a:endParaRPr sz="2600">
              <a:latin typeface="Calibri"/>
              <a:cs typeface="Calibri"/>
            </a:endParaRPr>
          </a:p>
          <a:p>
            <a:pPr marL="527685" marR="206375" indent="-515620">
              <a:lnSpc>
                <a:spcPct val="70000"/>
              </a:lnSpc>
              <a:spcBef>
                <a:spcPts val="994"/>
              </a:spcBef>
              <a:buAutoNum type="arabicPeriod" startAt="2"/>
              <a:tabLst>
                <a:tab pos="527685" algn="l"/>
              </a:tabLst>
            </a:pPr>
            <a:r>
              <a:rPr sz="2600" b="1" i="1" dirty="0">
                <a:latin typeface="Calibri"/>
                <a:cs typeface="Calibri"/>
              </a:rPr>
              <a:t>User</a:t>
            </a:r>
            <a:r>
              <a:rPr sz="2600" b="1" i="1" spc="-65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Management</a:t>
            </a:r>
            <a:r>
              <a:rPr sz="2600" b="1" i="1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Related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administrative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capabilities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system,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management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program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responsible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creating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new </a:t>
            </a:r>
            <a:r>
              <a:rPr sz="2600" dirty="0">
                <a:latin typeface="Calibri"/>
                <a:cs typeface="Calibri"/>
              </a:rPr>
              <a:t>user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identities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groups,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resetting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passwords,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defining </a:t>
            </a:r>
            <a:r>
              <a:rPr sz="2600" dirty="0">
                <a:latin typeface="Calibri"/>
                <a:cs typeface="Calibri"/>
              </a:rPr>
              <a:t>password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policies,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privileges.</a:t>
            </a:r>
            <a:endParaRPr sz="2600">
              <a:latin typeface="Calibri"/>
              <a:cs typeface="Calibri"/>
            </a:endParaRPr>
          </a:p>
          <a:p>
            <a:pPr marL="527685" marR="5080" indent="-515620">
              <a:lnSpc>
                <a:spcPct val="70000"/>
              </a:lnSpc>
              <a:spcBef>
                <a:spcPts val="1000"/>
              </a:spcBef>
              <a:buAutoNum type="arabicPeriod" startAt="2"/>
              <a:tabLst>
                <a:tab pos="527685" algn="l"/>
              </a:tabLst>
            </a:pPr>
            <a:r>
              <a:rPr sz="2600" b="1" i="1" dirty="0">
                <a:latin typeface="Calibri"/>
                <a:cs typeface="Calibri"/>
              </a:rPr>
              <a:t>Credential</a:t>
            </a:r>
            <a:r>
              <a:rPr sz="2600" b="1" i="1" spc="-60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Management</a:t>
            </a:r>
            <a:r>
              <a:rPr sz="2600" b="1" i="1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credential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management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system </a:t>
            </a:r>
            <a:r>
              <a:rPr sz="2600" dirty="0">
                <a:latin typeface="Calibri"/>
                <a:cs typeface="Calibri"/>
              </a:rPr>
              <a:t>establishes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identities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control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rules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defined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accounts, </a:t>
            </a:r>
            <a:r>
              <a:rPr sz="2600" dirty="0">
                <a:latin typeface="Calibri"/>
                <a:cs typeface="Calibri"/>
              </a:rPr>
              <a:t>which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mitigates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threat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insufficient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authorization.</a:t>
            </a:r>
            <a:endParaRPr sz="2600">
              <a:latin typeface="Calibri"/>
              <a:cs typeface="Calibri"/>
            </a:endParaRPr>
          </a:p>
          <a:p>
            <a:pPr marL="241300" marR="927735" lvl="1" indent="-228600">
              <a:lnSpc>
                <a:spcPct val="7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IAM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mechanism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primarily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counter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insufficient authorization,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denial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service,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overlapping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trust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boundaries threats</a:t>
            </a:r>
            <a:r>
              <a:rPr sz="2600" spc="-1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Single</a:t>
            </a:r>
            <a:r>
              <a:rPr spc="-5" dirty="0"/>
              <a:t> </a:t>
            </a:r>
            <a:r>
              <a:rPr spc="-10" dirty="0"/>
              <a:t>Sign-</a:t>
            </a:r>
            <a:r>
              <a:rPr dirty="0"/>
              <a:t>On </a:t>
            </a:r>
            <a:r>
              <a:rPr spc="-10" dirty="0"/>
              <a:t>(SSO)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252075" cy="33959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5080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single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sign-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(SSO)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enables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service 	</a:t>
            </a: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authenticated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security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broker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which 	establishes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context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persisted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service 	</a:t>
            </a:r>
            <a:r>
              <a:rPr sz="2800" dirty="0">
                <a:latin typeface="Calibri"/>
                <a:cs typeface="Calibri"/>
              </a:rPr>
              <a:t>consumer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accesses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 cloud-</a:t>
            </a:r>
            <a:r>
              <a:rPr sz="2800" dirty="0">
                <a:latin typeface="Calibri"/>
                <a:cs typeface="Calibri"/>
              </a:rPr>
              <a:t>based IT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10"/>
              </a:spcBef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240029" marR="125730" indent="-227329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SSO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essentially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enables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mutually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independent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cloud 	</a:t>
            </a:r>
            <a:r>
              <a:rPr sz="2800" dirty="0">
                <a:latin typeface="Calibri"/>
                <a:cs typeface="Calibri"/>
              </a:rPr>
              <a:t>services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resources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generate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circulate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runtime 	authentication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authorization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credentials.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49352"/>
            <a:ext cx="4355592" cy="55747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0382" y="5843117"/>
            <a:ext cx="10579100" cy="9950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110"/>
              </a:spcBef>
            </a:pPr>
            <a:r>
              <a:rPr sz="1600" dirty="0">
                <a:latin typeface="Arial MT"/>
                <a:cs typeface="Arial MT"/>
              </a:rPr>
              <a:t>A</a:t>
            </a:r>
            <a:r>
              <a:rPr sz="1600" spc="-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cloud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service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consumer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provides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security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broker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login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credentials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(1).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security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broker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responds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an </a:t>
            </a:r>
            <a:r>
              <a:rPr sz="1600" dirty="0">
                <a:latin typeface="Arial MT"/>
                <a:cs typeface="Arial MT"/>
              </a:rPr>
              <a:t>authentication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token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(message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small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lock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symbol)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upon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successful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authentication,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which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contains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cloud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service </a:t>
            </a:r>
            <a:r>
              <a:rPr sz="1600" dirty="0">
                <a:latin typeface="Arial MT"/>
                <a:cs typeface="Arial MT"/>
              </a:rPr>
              <a:t>consumer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identity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information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(2)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that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used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automatically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authenticate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cloud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service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consumer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across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Cloud Services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C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Hardened</a:t>
            </a:r>
            <a:r>
              <a:rPr spc="-204" dirty="0"/>
              <a:t> </a:t>
            </a:r>
            <a:r>
              <a:rPr spc="-20" dirty="0"/>
              <a:t>Virtual</a:t>
            </a:r>
            <a:r>
              <a:rPr spc="-175" dirty="0"/>
              <a:t> </a:t>
            </a:r>
            <a:r>
              <a:rPr spc="-10" dirty="0"/>
              <a:t>Server</a:t>
            </a:r>
            <a:r>
              <a:rPr spc="-195" dirty="0"/>
              <a:t> </a:t>
            </a:r>
            <a:r>
              <a:rPr spc="-10" dirty="0"/>
              <a:t>Images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029" marR="531495" indent="-227329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Hardening</a:t>
            </a:r>
            <a:r>
              <a:rPr spc="-50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process</a:t>
            </a:r>
            <a:r>
              <a:rPr spc="-4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stripping</a:t>
            </a:r>
            <a:r>
              <a:rPr spc="-20" dirty="0"/>
              <a:t> </a:t>
            </a:r>
            <a:r>
              <a:rPr dirty="0"/>
              <a:t>unnecessary</a:t>
            </a:r>
            <a:r>
              <a:rPr spc="-30" dirty="0"/>
              <a:t> </a:t>
            </a:r>
            <a:r>
              <a:rPr dirty="0"/>
              <a:t>software</a:t>
            </a:r>
            <a:r>
              <a:rPr spc="-70" dirty="0"/>
              <a:t> </a:t>
            </a:r>
            <a:r>
              <a:rPr dirty="0"/>
              <a:t>from</a:t>
            </a:r>
            <a:r>
              <a:rPr spc="-75" dirty="0"/>
              <a:t> </a:t>
            </a:r>
            <a:r>
              <a:rPr spc="-50" dirty="0"/>
              <a:t>a 	</a:t>
            </a:r>
            <a:r>
              <a:rPr spc="-10" dirty="0"/>
              <a:t>system</a:t>
            </a:r>
            <a:r>
              <a:rPr spc="-8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limit</a:t>
            </a:r>
            <a:r>
              <a:rPr spc="-75" dirty="0"/>
              <a:t> </a:t>
            </a:r>
            <a:r>
              <a:rPr dirty="0"/>
              <a:t>potential</a:t>
            </a:r>
            <a:r>
              <a:rPr spc="-70" dirty="0"/>
              <a:t> </a:t>
            </a:r>
            <a:r>
              <a:rPr dirty="0"/>
              <a:t>vulnerabilities</a:t>
            </a:r>
            <a:r>
              <a:rPr spc="-40" dirty="0"/>
              <a:t> </a:t>
            </a:r>
            <a:r>
              <a:rPr dirty="0"/>
              <a:t>that</a:t>
            </a:r>
            <a:r>
              <a:rPr spc="-85" dirty="0"/>
              <a:t> </a:t>
            </a:r>
            <a:r>
              <a:rPr dirty="0"/>
              <a:t>can</a:t>
            </a:r>
            <a:r>
              <a:rPr spc="-70" dirty="0"/>
              <a:t> </a:t>
            </a:r>
            <a:r>
              <a:rPr dirty="0"/>
              <a:t>be</a:t>
            </a:r>
            <a:r>
              <a:rPr spc="-70" dirty="0"/>
              <a:t> </a:t>
            </a:r>
            <a:r>
              <a:rPr spc="-10" dirty="0"/>
              <a:t>exploited</a:t>
            </a:r>
            <a:r>
              <a:rPr spc="-75" dirty="0"/>
              <a:t> </a:t>
            </a:r>
            <a:r>
              <a:rPr spc="-25" dirty="0"/>
              <a:t>by 	</a:t>
            </a:r>
            <a:r>
              <a:rPr spc="-10" dirty="0"/>
              <a:t>attackers.</a:t>
            </a:r>
          </a:p>
          <a:p>
            <a:pPr marL="240029" marR="5080" indent="-227329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Removing</a:t>
            </a:r>
            <a:r>
              <a:rPr spc="-70" dirty="0"/>
              <a:t> </a:t>
            </a:r>
            <a:r>
              <a:rPr spc="-10" dirty="0"/>
              <a:t>redundant</a:t>
            </a:r>
            <a:r>
              <a:rPr spc="-40" dirty="0"/>
              <a:t> </a:t>
            </a:r>
            <a:r>
              <a:rPr dirty="0"/>
              <a:t>programs,</a:t>
            </a:r>
            <a:r>
              <a:rPr spc="-60" dirty="0"/>
              <a:t> </a:t>
            </a:r>
            <a:r>
              <a:rPr dirty="0"/>
              <a:t>closing</a:t>
            </a:r>
            <a:r>
              <a:rPr spc="-70" dirty="0"/>
              <a:t> </a:t>
            </a:r>
            <a:r>
              <a:rPr dirty="0"/>
              <a:t>unnecessary</a:t>
            </a:r>
            <a:r>
              <a:rPr spc="-40" dirty="0"/>
              <a:t> </a:t>
            </a:r>
            <a:r>
              <a:rPr dirty="0"/>
              <a:t>server</a:t>
            </a:r>
            <a:r>
              <a:rPr spc="-85" dirty="0"/>
              <a:t> </a:t>
            </a:r>
            <a:r>
              <a:rPr dirty="0"/>
              <a:t>ports,</a:t>
            </a:r>
            <a:r>
              <a:rPr spc="-55" dirty="0"/>
              <a:t> </a:t>
            </a:r>
            <a:r>
              <a:rPr spc="-25" dirty="0"/>
              <a:t>and 	</a:t>
            </a:r>
            <a:r>
              <a:rPr dirty="0"/>
              <a:t>disabling</a:t>
            </a:r>
            <a:r>
              <a:rPr spc="-60" dirty="0"/>
              <a:t> </a:t>
            </a:r>
            <a:r>
              <a:rPr dirty="0"/>
              <a:t>unused</a:t>
            </a:r>
            <a:r>
              <a:rPr spc="-60" dirty="0"/>
              <a:t> </a:t>
            </a:r>
            <a:r>
              <a:rPr dirty="0"/>
              <a:t>services,</a:t>
            </a:r>
            <a:r>
              <a:rPr spc="-65" dirty="0"/>
              <a:t> </a:t>
            </a:r>
            <a:r>
              <a:rPr dirty="0"/>
              <a:t>internal</a:t>
            </a:r>
            <a:r>
              <a:rPr spc="-85" dirty="0"/>
              <a:t> </a:t>
            </a:r>
            <a:r>
              <a:rPr dirty="0"/>
              <a:t>root</a:t>
            </a:r>
            <a:r>
              <a:rPr spc="-95" dirty="0"/>
              <a:t> </a:t>
            </a:r>
            <a:r>
              <a:rPr dirty="0"/>
              <a:t>accounts,</a:t>
            </a:r>
            <a:r>
              <a:rPr spc="-70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guest</a:t>
            </a:r>
            <a:r>
              <a:rPr spc="-80" dirty="0"/>
              <a:t> </a:t>
            </a:r>
            <a:r>
              <a:rPr spc="-10" dirty="0"/>
              <a:t>access</a:t>
            </a:r>
            <a:r>
              <a:rPr spc="700" dirty="0"/>
              <a:t> 	</a:t>
            </a:r>
            <a:r>
              <a:rPr dirty="0"/>
              <a:t>are</a:t>
            </a:r>
            <a:r>
              <a:rPr spc="-45" dirty="0"/>
              <a:t> </a:t>
            </a:r>
            <a:r>
              <a:rPr dirty="0"/>
              <a:t>all</a:t>
            </a:r>
            <a:r>
              <a:rPr spc="-40" dirty="0"/>
              <a:t> </a:t>
            </a:r>
            <a:r>
              <a:rPr spc="-10" dirty="0"/>
              <a:t>examples</a:t>
            </a:r>
            <a:r>
              <a:rPr spc="-1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hardening.</a:t>
            </a:r>
          </a:p>
          <a:p>
            <a:pPr marL="240029" marR="332740" indent="-227329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/>
              <a:t>A</a:t>
            </a:r>
            <a:r>
              <a:rPr spc="-45" dirty="0"/>
              <a:t> </a:t>
            </a:r>
            <a:r>
              <a:rPr dirty="0"/>
              <a:t>hardened</a:t>
            </a:r>
            <a:r>
              <a:rPr spc="-40" dirty="0"/>
              <a:t> </a:t>
            </a:r>
            <a:r>
              <a:rPr dirty="0"/>
              <a:t>virtual</a:t>
            </a:r>
            <a:r>
              <a:rPr spc="-45" dirty="0"/>
              <a:t> </a:t>
            </a:r>
            <a:r>
              <a:rPr dirty="0"/>
              <a:t>server</a:t>
            </a:r>
            <a:r>
              <a:rPr spc="-50" dirty="0"/>
              <a:t> </a:t>
            </a:r>
            <a:r>
              <a:rPr dirty="0"/>
              <a:t>image</a:t>
            </a:r>
            <a:r>
              <a:rPr spc="-5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template</a:t>
            </a:r>
            <a:r>
              <a:rPr spc="-6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virtual</a:t>
            </a:r>
            <a:r>
              <a:rPr spc="-35" dirty="0"/>
              <a:t> </a:t>
            </a:r>
            <a:r>
              <a:rPr spc="-10" dirty="0"/>
              <a:t>service 	</a:t>
            </a:r>
            <a:r>
              <a:rPr dirty="0"/>
              <a:t>instance</a:t>
            </a:r>
            <a:r>
              <a:rPr spc="-50" dirty="0"/>
              <a:t> </a:t>
            </a:r>
            <a:r>
              <a:rPr dirty="0"/>
              <a:t>creation</a:t>
            </a:r>
            <a:r>
              <a:rPr spc="-70" dirty="0"/>
              <a:t> </a:t>
            </a:r>
            <a:r>
              <a:rPr dirty="0"/>
              <a:t>that</a:t>
            </a:r>
            <a:r>
              <a:rPr spc="-80" dirty="0"/>
              <a:t> </a:t>
            </a:r>
            <a:r>
              <a:rPr dirty="0"/>
              <a:t>has</a:t>
            </a:r>
            <a:r>
              <a:rPr spc="-65" dirty="0"/>
              <a:t> </a:t>
            </a:r>
            <a:r>
              <a:rPr dirty="0"/>
              <a:t>been</a:t>
            </a:r>
            <a:r>
              <a:rPr spc="-55" dirty="0"/>
              <a:t> </a:t>
            </a:r>
            <a:r>
              <a:rPr dirty="0"/>
              <a:t>subjected</a:t>
            </a:r>
            <a:r>
              <a:rPr spc="-5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spc="-10" dirty="0"/>
              <a:t>hardening</a:t>
            </a:r>
            <a:r>
              <a:rPr spc="-145" dirty="0"/>
              <a:t> </a:t>
            </a:r>
            <a:r>
              <a:rPr spc="-10" dirty="0"/>
              <a:t>process. 	</a:t>
            </a:r>
            <a:r>
              <a:rPr dirty="0"/>
              <a:t>This</a:t>
            </a:r>
            <a:r>
              <a:rPr spc="-60" dirty="0"/>
              <a:t> </a:t>
            </a:r>
            <a:r>
              <a:rPr dirty="0"/>
              <a:t>generally</a:t>
            </a:r>
            <a:r>
              <a:rPr spc="-55" dirty="0"/>
              <a:t> </a:t>
            </a:r>
            <a:r>
              <a:rPr dirty="0"/>
              <a:t>results</a:t>
            </a:r>
            <a:r>
              <a:rPr spc="-45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virtual</a:t>
            </a:r>
            <a:r>
              <a:rPr spc="-60" dirty="0"/>
              <a:t> </a:t>
            </a:r>
            <a:r>
              <a:rPr dirty="0"/>
              <a:t>server</a:t>
            </a:r>
            <a:r>
              <a:rPr spc="-55" dirty="0"/>
              <a:t> </a:t>
            </a:r>
            <a:r>
              <a:rPr spc="-10" dirty="0"/>
              <a:t>template</a:t>
            </a:r>
            <a:r>
              <a:rPr spc="-65" dirty="0"/>
              <a:t> </a:t>
            </a:r>
            <a:r>
              <a:rPr dirty="0"/>
              <a:t>that</a:t>
            </a:r>
            <a:r>
              <a:rPr spc="-50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spc="-10" dirty="0"/>
              <a:t>significantly 	</a:t>
            </a:r>
            <a:r>
              <a:rPr dirty="0"/>
              <a:t>more</a:t>
            </a:r>
            <a:r>
              <a:rPr spc="-65" dirty="0"/>
              <a:t> </a:t>
            </a:r>
            <a:r>
              <a:rPr dirty="0"/>
              <a:t>secure</a:t>
            </a:r>
            <a:r>
              <a:rPr spc="-50" dirty="0"/>
              <a:t> </a:t>
            </a:r>
            <a:r>
              <a:rPr dirty="0"/>
              <a:t>than</a:t>
            </a:r>
            <a:r>
              <a:rPr spc="-4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original</a:t>
            </a:r>
            <a:r>
              <a:rPr spc="-65" dirty="0"/>
              <a:t> </a:t>
            </a:r>
            <a:r>
              <a:rPr spc="-10" dirty="0"/>
              <a:t>standard</a:t>
            </a:r>
            <a:r>
              <a:rPr spc="-35" dirty="0"/>
              <a:t> </a:t>
            </a:r>
            <a:r>
              <a:rPr spc="-10" dirty="0"/>
              <a:t>image.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9716" y="350520"/>
            <a:ext cx="6667500" cy="45049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66720" y="5186553"/>
            <a:ext cx="5906770" cy="11169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1270" algn="ctr">
              <a:lnSpc>
                <a:spcPct val="99300"/>
              </a:lnSpc>
              <a:spcBef>
                <a:spcPts val="114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cloud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provider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applies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security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policies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harden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its </a:t>
            </a:r>
            <a:r>
              <a:rPr sz="1800" dirty="0">
                <a:latin typeface="Arial MT"/>
                <a:cs typeface="Arial MT"/>
              </a:rPr>
              <a:t>standard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virtual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server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images.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hardened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image </a:t>
            </a:r>
            <a:r>
              <a:rPr sz="1800" dirty="0">
                <a:latin typeface="Arial MT"/>
                <a:cs typeface="Arial MT"/>
              </a:rPr>
              <a:t>template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saved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images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repository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resource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management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system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2600"/>
            <a:ext cx="1911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Integrity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21282"/>
            <a:ext cx="9952355" cy="170561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characteristic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been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altered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unauthorized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party.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81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An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important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issue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concerns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integrity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whether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consumer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guaranteed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transmits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cloud </a:t>
            </a:r>
            <a:r>
              <a:rPr sz="2600" dirty="0">
                <a:latin typeface="Calibri"/>
                <a:cs typeface="Calibri"/>
              </a:rPr>
              <a:t>service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matches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received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cloud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service.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2260" y="3268413"/>
            <a:ext cx="6701028" cy="25814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18866" y="5816904"/>
            <a:ext cx="5738495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900"/>
              </a:lnSpc>
              <a:spcBef>
                <a:spcPts val="120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message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issued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cloud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consumer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cloud </a:t>
            </a:r>
            <a:r>
              <a:rPr sz="1800" dirty="0">
                <a:latin typeface="Arial MT"/>
                <a:cs typeface="Arial MT"/>
              </a:rPr>
              <a:t>service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considered 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have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integrity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if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been </a:t>
            </a:r>
            <a:r>
              <a:rPr sz="1800" spc="-10" dirty="0">
                <a:latin typeface="Arial MT"/>
                <a:cs typeface="Arial MT"/>
              </a:rPr>
              <a:t>altered.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Authenticity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5" dirty="0"/>
              <a:t> </a:t>
            </a:r>
            <a:r>
              <a:rPr spc="-10" dirty="0"/>
              <a:t>Availability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9590405" cy="24485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Authenticity</a:t>
            </a:r>
            <a:endParaRPr sz="2800">
              <a:latin typeface="Calibri"/>
              <a:cs typeface="Calibri"/>
            </a:endParaRPr>
          </a:p>
          <a:p>
            <a:pPr marL="697230" marR="119380" lvl="1" indent="-227329">
              <a:lnSpc>
                <a:spcPts val="2590"/>
              </a:lnSpc>
              <a:spcBef>
                <a:spcPts val="57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characteristic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something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authorized 	source.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Availability</a:t>
            </a:r>
            <a:endParaRPr sz="2800">
              <a:latin typeface="Calibri"/>
              <a:cs typeface="Calibri"/>
            </a:endParaRPr>
          </a:p>
          <a:p>
            <a:pPr marL="697230" marR="5080" lvl="1" indent="-227329">
              <a:lnSpc>
                <a:spcPts val="2590"/>
              </a:lnSpc>
              <a:spcBef>
                <a:spcPts val="575"/>
              </a:spcBef>
              <a:buFont typeface="Arial MT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characteristic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accessible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usable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time 	</a:t>
            </a:r>
            <a:r>
              <a:rPr sz="2400" spc="-10" dirty="0">
                <a:latin typeface="Calibri"/>
                <a:cs typeface="Calibri"/>
              </a:rPr>
              <a:t>period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Measuring</a:t>
            </a:r>
            <a:r>
              <a:rPr spc="-20" dirty="0"/>
              <a:t> </a:t>
            </a:r>
            <a:r>
              <a:rPr spc="-10" dirty="0"/>
              <a:t>Security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155" y="2205227"/>
            <a:ext cx="5885688" cy="3592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Threat,</a:t>
            </a:r>
            <a:r>
              <a:rPr spc="-95" dirty="0"/>
              <a:t> </a:t>
            </a:r>
            <a:r>
              <a:rPr spc="-10" dirty="0"/>
              <a:t>Vulnerability</a:t>
            </a:r>
            <a:r>
              <a:rPr spc="-11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20"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924415" cy="40874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Threat: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potential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violation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challenge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defenses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	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attempt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breach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privacy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and/or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cause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harm.</a:t>
            </a:r>
            <a:endParaRPr sz="2800">
              <a:latin typeface="Calibri"/>
              <a:cs typeface="Calibri"/>
            </a:endParaRPr>
          </a:p>
          <a:p>
            <a:pPr marL="240029" marR="41910" indent="-227329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Vulnerability: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weakness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exploited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either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because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 	</a:t>
            </a:r>
            <a:r>
              <a:rPr sz="2800" dirty="0">
                <a:latin typeface="Calibri"/>
                <a:cs typeface="Calibri"/>
              </a:rPr>
              <a:t>protected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insufficient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controls,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because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existing 	</a:t>
            </a:r>
            <a:r>
              <a:rPr sz="2800" dirty="0">
                <a:latin typeface="Calibri"/>
                <a:cs typeface="Calibri"/>
              </a:rPr>
              <a:t>security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controls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overcome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attack.</a:t>
            </a:r>
            <a:endParaRPr sz="2800">
              <a:latin typeface="Calibri"/>
              <a:cs typeface="Calibri"/>
            </a:endParaRPr>
          </a:p>
          <a:p>
            <a:pPr marL="240029" marR="697865" indent="-227329">
              <a:lnSpc>
                <a:spcPts val="302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dirty="0">
                <a:latin typeface="Calibri"/>
                <a:cs typeface="Calibri"/>
              </a:rPr>
              <a:t>Risk: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possibility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loss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harm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arising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 	</a:t>
            </a:r>
            <a:r>
              <a:rPr sz="2800" spc="-10" dirty="0">
                <a:latin typeface="Calibri"/>
                <a:cs typeface="Calibri"/>
              </a:rPr>
              <a:t>activity.</a:t>
            </a:r>
            <a:endParaRPr sz="2800">
              <a:latin typeface="Calibri"/>
              <a:cs typeface="Calibri"/>
            </a:endParaRPr>
          </a:p>
          <a:p>
            <a:pPr marL="227329" marR="624840" lvl="1" indent="-227329" algn="r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27329" algn="l"/>
              </a:tabLst>
            </a:pPr>
            <a:r>
              <a:rPr sz="2400" spc="-10" dirty="0">
                <a:latin typeface="Calibri"/>
                <a:cs typeface="Calibri"/>
              </a:rPr>
              <a:t>Two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metrics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determine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resource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are:</a:t>
            </a:r>
            <a:endParaRPr sz="2400">
              <a:latin typeface="Calibri"/>
              <a:cs typeface="Calibri"/>
            </a:endParaRPr>
          </a:p>
          <a:p>
            <a:pPr marL="227965" marR="671830" lvl="2" indent="-227965" algn="r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22796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probability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threat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occurring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exploit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vulnerabilities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expectation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resource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compromised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Measuring</a:t>
            </a:r>
            <a:r>
              <a:rPr spc="-25" dirty="0"/>
              <a:t> </a:t>
            </a:r>
            <a:r>
              <a:rPr dirty="0"/>
              <a:t>the lack</a:t>
            </a:r>
            <a:r>
              <a:rPr spc="-5" dirty="0"/>
              <a:t> </a:t>
            </a:r>
            <a:r>
              <a:rPr dirty="0"/>
              <a:t>of</a:t>
            </a:r>
            <a:r>
              <a:rPr spc="15" dirty="0"/>
              <a:t> </a:t>
            </a:r>
            <a:r>
              <a:rPr spc="-10" dirty="0"/>
              <a:t>Security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8915" y="2215895"/>
            <a:ext cx="4858511" cy="35707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2701</Words>
  <Application>Microsoft Macintosh PowerPoint</Application>
  <PresentationFormat>Widescreen</PresentationFormat>
  <Paragraphs>170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Arial MT</vt:lpstr>
      <vt:lpstr>Calibri</vt:lpstr>
      <vt:lpstr>Calibri Light</vt:lpstr>
      <vt:lpstr>Office Theme</vt:lpstr>
      <vt:lpstr>Weeks 15  Fundamental Cloud Security</vt:lpstr>
      <vt:lpstr>Outline</vt:lpstr>
      <vt:lpstr>Basic Terms and Concepts</vt:lpstr>
      <vt:lpstr>Confidentiality</vt:lpstr>
      <vt:lpstr>Integrity</vt:lpstr>
      <vt:lpstr>Authenticity &amp; Availability</vt:lpstr>
      <vt:lpstr>Measuring Security</vt:lpstr>
      <vt:lpstr>Threat, Vulnerability and Risk</vt:lpstr>
      <vt:lpstr>Measuring the lack of Security</vt:lpstr>
      <vt:lpstr>Security</vt:lpstr>
      <vt:lpstr>Support of Improving Security</vt:lpstr>
      <vt:lpstr>Threat Agent</vt:lpstr>
      <vt:lpstr>Threat Agent</vt:lpstr>
      <vt:lpstr>Anonymous Attacker</vt:lpstr>
      <vt:lpstr>Malicious Service Agent</vt:lpstr>
      <vt:lpstr>Trusted Attacker</vt:lpstr>
      <vt:lpstr>Malicious Insider</vt:lpstr>
      <vt:lpstr>Cloud Security Threats</vt:lpstr>
      <vt:lpstr>Traffic Eavesdropping</vt:lpstr>
      <vt:lpstr>Malicious Intermediary</vt:lpstr>
      <vt:lpstr>Denial of Service</vt:lpstr>
      <vt:lpstr>PowerPoint Presentation</vt:lpstr>
      <vt:lpstr>Insufficient Authorization Attack</vt:lpstr>
      <vt:lpstr>PowerPoint Presentation</vt:lpstr>
      <vt:lpstr>Weak Authentication Attack (Insufficient Authorization)</vt:lpstr>
      <vt:lpstr>Virtualization Attack</vt:lpstr>
      <vt:lpstr>Overlapping Trust Boundaries</vt:lpstr>
      <vt:lpstr>PowerPoint Presentation</vt:lpstr>
      <vt:lpstr>Additional Considerations</vt:lpstr>
      <vt:lpstr>Cloud Security Mechanisms</vt:lpstr>
      <vt:lpstr>Content</vt:lpstr>
      <vt:lpstr>Encryption</vt:lpstr>
      <vt:lpstr>PowerPoint Presentation</vt:lpstr>
      <vt:lpstr>Example</vt:lpstr>
      <vt:lpstr>Encryption Types</vt:lpstr>
      <vt:lpstr>PowerPoint Presentation</vt:lpstr>
      <vt:lpstr>Hashing</vt:lpstr>
      <vt:lpstr>Usage and Example</vt:lpstr>
      <vt:lpstr>Digital Signature</vt:lpstr>
      <vt:lpstr>PowerPoint Presentation</vt:lpstr>
      <vt:lpstr>Identity and Access Management (IAM)</vt:lpstr>
      <vt:lpstr>PowerPoint Presentation</vt:lpstr>
      <vt:lpstr>Single Sign-On (SSO)</vt:lpstr>
      <vt:lpstr>PowerPoint Presentation</vt:lpstr>
      <vt:lpstr>Hardened Virtual Server Images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Security Fundamentals</dc:title>
  <dc:creator>AST</dc:creator>
  <cp:lastModifiedBy>rafiullah khan</cp:lastModifiedBy>
  <cp:revision>1</cp:revision>
  <dcterms:created xsi:type="dcterms:W3CDTF">2026-01-01T11:42:55Z</dcterms:created>
  <dcterms:modified xsi:type="dcterms:W3CDTF">2026-04-12T12:42:05Z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2026-01-01T00:00:00Z</vt:filetime>
  </property>
  <property fmtid="{D5CDD505-2E9C-101B-9397-08002B2CF9AE}" pid="5" name="Producer">
    <vt:lpwstr>Microsoft® PowerPoint® 2016</vt:lpwstr>
  </property>
</Properties>
</file>